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1144" r:id="rId3"/>
    <p:sldId id="1312" r:id="rId4"/>
    <p:sldId id="1284" r:id="rId5"/>
    <p:sldId id="1257" r:id="rId6"/>
    <p:sldId id="1109" r:id="rId7"/>
    <p:sldId id="1288" r:id="rId8"/>
    <p:sldId id="1206" r:id="rId9"/>
    <p:sldId id="1264" r:id="rId10"/>
    <p:sldId id="1289" r:id="rId11"/>
    <p:sldId id="1282" r:id="rId12"/>
    <p:sldId id="271" r:id="rId13"/>
    <p:sldId id="1233" r:id="rId14"/>
    <p:sldId id="266" r:id="rId15"/>
    <p:sldId id="265" r:id="rId16"/>
    <p:sldId id="1286" r:id="rId17"/>
    <p:sldId id="1287" r:id="rId18"/>
    <p:sldId id="1126" r:id="rId19"/>
    <p:sldId id="1256" r:id="rId20"/>
    <p:sldId id="1311" r:id="rId21"/>
    <p:sldId id="274" r:id="rId22"/>
  </p:sldIdLst>
  <p:sldSz cx="12188825" cy="6858000"/>
  <p:notesSz cx="6889750" cy="10021888"/>
  <p:defaultTextStyle>
    <a:defPPr rtl="0"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it Urva" initials="TU" lastIdx="2" clrIdx="0">
    <p:extLst>
      <p:ext uri="{19B8F6BF-5375-455C-9EA6-DF929625EA0E}">
        <p15:presenceInfo xmlns:p15="http://schemas.microsoft.com/office/powerpoint/2012/main" userId="Tiit Ur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9F"/>
    <a:srgbClr val="A741A9"/>
    <a:srgbClr val="FE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88672" autoAdjust="0"/>
  </p:normalViewPr>
  <p:slideViewPr>
    <p:cSldViewPr snapToGrid="0">
      <p:cViewPr varScale="1">
        <p:scale>
          <a:sx n="69" d="100"/>
          <a:sy n="69" d="100"/>
        </p:scale>
        <p:origin x="936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00"/>
    </p:cViewPr>
  </p:sorterViewPr>
  <p:notesViewPr>
    <p:cSldViewPr snapToGrid="0">
      <p:cViewPr>
        <p:scale>
          <a:sx n="1" d="2"/>
          <a:sy n="1" d="2"/>
        </p:scale>
        <p:origin x="2724" y="876"/>
      </p:cViewPr>
      <p:guideLst>
        <p:guide orient="horz" pos="3157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 rtl="0"/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 rtl="0"/>
            <a:fld id="{6CDD8B2A-CEB4-4EDC-9A62-0E2E339B1686}" type="datetime1">
              <a:rPr lang="et-EE" smtClean="0"/>
              <a:t>18.11.2022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 rtl="0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 rtl="0"/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 rtl="0"/>
            <a:fld id="{72439FA3-34EC-4ADD-B116-F34ADAE2C86A}" type="datetime1">
              <a:rPr lang="et-EE" smtClean="0"/>
              <a:t>18.11.2022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rtl="0"/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 rtl="0"/>
            <a:r>
              <a:rPr lang="et-EE"/>
              <a:t>Klõpsake juhtslaidi tekstilaadide redigeerimiseks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 rtl="0"/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109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t-EE" dirty="0">
                <a:latin typeface="Times New Roman" panose="02020603050405020304" pitchFamily="18" charset="0"/>
              </a:rPr>
              <a:t>incipient moment</a:t>
            </a:r>
            <a:r>
              <a:rPr lang="et-EE" altLang="et-EE" dirty="0">
                <a:latin typeface="Times New Roman" panose="02020603050405020304" pitchFamily="18" charset="0"/>
              </a:rPr>
              <a:t>, </a:t>
            </a:r>
            <a:r>
              <a:rPr lang="et-EE" dirty="0" err="1"/>
              <a:t>juncture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 </a:t>
            </a:r>
            <a:r>
              <a:rPr lang="en-US" altLang="et-EE" dirty="0">
                <a:latin typeface="Times New Roman" panose="02020603050405020304" pitchFamily="18" charset="0"/>
              </a:rPr>
              <a:t>crucial point</a:t>
            </a:r>
            <a:endParaRPr lang="et-EE" altLang="et-EE" dirty="0">
              <a:latin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042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33308DF-F850-48F4-AEDA-F2E0E2759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FA59F8F-52B0-471A-AED3-829C962C0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t-EE" altLang="et-EE" dirty="0" err="1">
                <a:latin typeface="Times New Roman" panose="02020603050405020304" pitchFamily="18" charset="0"/>
              </a:rPr>
              <a:t>Simplified</a:t>
            </a:r>
            <a:r>
              <a:rPr lang="et-EE" altLang="et-EE" dirty="0">
                <a:latin typeface="Times New Roman" panose="02020603050405020304" pitchFamily="18" charset="0"/>
              </a:rPr>
              <a:t> </a:t>
            </a:r>
            <a:r>
              <a:rPr lang="et-EE" altLang="et-EE" dirty="0" err="1">
                <a:latin typeface="Times New Roman" panose="02020603050405020304" pitchFamily="18" charset="0"/>
              </a:rPr>
              <a:t>Chinese</a:t>
            </a:r>
            <a:r>
              <a:rPr lang="et-EE" altLang="et-EE" dirty="0">
                <a:latin typeface="Times New Roman" panose="02020603050405020304" pitchFamily="18" charset="0"/>
              </a:rPr>
              <a:t>: </a:t>
            </a:r>
            <a:r>
              <a:rPr lang="zh-CN" altLang="en-US" dirty="0">
                <a:latin typeface="Times New Roman" panose="02020603050405020304" pitchFamily="18" charset="0"/>
              </a:rPr>
              <a:t>危机</a:t>
            </a:r>
            <a:r>
              <a:rPr lang="en-US" altLang="zh-CN" dirty="0">
                <a:latin typeface="Times New Roman" panose="02020603050405020304" pitchFamily="18" charset="0"/>
              </a:rPr>
              <a:t>; </a:t>
            </a:r>
            <a:r>
              <a:rPr lang="et-EE" altLang="et-EE" dirty="0" err="1">
                <a:latin typeface="Times New Roman" panose="02020603050405020304" pitchFamily="18" charset="0"/>
              </a:rPr>
              <a:t>traditional</a:t>
            </a:r>
            <a:r>
              <a:rPr lang="et-EE" altLang="et-EE" dirty="0">
                <a:latin typeface="Times New Roman" panose="02020603050405020304" pitchFamily="18" charset="0"/>
              </a:rPr>
              <a:t> </a:t>
            </a:r>
            <a:r>
              <a:rPr lang="et-EE" altLang="et-EE" dirty="0" err="1">
                <a:latin typeface="Times New Roman" panose="02020603050405020304" pitchFamily="18" charset="0"/>
              </a:rPr>
              <a:t>Chinese</a:t>
            </a:r>
            <a:r>
              <a:rPr lang="et-EE" altLang="et-EE" dirty="0">
                <a:latin typeface="Times New Roman" panose="02020603050405020304" pitchFamily="18" charset="0"/>
              </a:rPr>
              <a:t>: </a:t>
            </a:r>
            <a:r>
              <a:rPr lang="zh-CN" altLang="en-US" dirty="0">
                <a:latin typeface="Times New Roman" panose="02020603050405020304" pitchFamily="18" charset="0"/>
              </a:rPr>
              <a:t>危機</a:t>
            </a:r>
            <a:r>
              <a:rPr lang="en-US" altLang="zh-CN" dirty="0">
                <a:latin typeface="Times New Roman" panose="02020603050405020304" pitchFamily="18" charset="0"/>
              </a:rPr>
              <a:t>; </a:t>
            </a:r>
            <a:r>
              <a:rPr lang="et-EE" altLang="et-EE" dirty="0" err="1">
                <a:latin typeface="Times New Roman" panose="02020603050405020304" pitchFamily="18" charset="0"/>
              </a:rPr>
              <a:t>pinyin</a:t>
            </a:r>
            <a:r>
              <a:rPr lang="et-EE" altLang="et-EE" dirty="0">
                <a:latin typeface="Times New Roman" panose="02020603050405020304" pitchFamily="18" charset="0"/>
              </a:rPr>
              <a:t>: </a:t>
            </a:r>
            <a:r>
              <a:rPr lang="et-EE" altLang="et-EE" dirty="0" err="1">
                <a:latin typeface="Times New Roman" panose="02020603050405020304" pitchFamily="18" charset="0"/>
              </a:rPr>
              <a:t>wēijī</a:t>
            </a:r>
            <a:r>
              <a:rPr lang="et-EE" altLang="et-EE" dirty="0">
                <a:latin typeface="Times New Roman" panose="02020603050405020304" pitchFamily="18" charset="0"/>
              </a:rPr>
              <a:t>. Hiina keeles on kriis </a:t>
            </a:r>
            <a:r>
              <a:rPr lang="et-EE" altLang="et-EE" dirty="0" err="1">
                <a:latin typeface="Times New Roman" panose="02020603050405020304" pitchFamily="18" charset="0"/>
              </a:rPr>
              <a:t>wēi-jῑ</a:t>
            </a:r>
            <a:r>
              <a:rPr lang="et-EE" altLang="et-EE" dirty="0">
                <a:latin typeface="Times New Roman" panose="02020603050405020304" pitchFamily="18" charset="0"/>
              </a:rPr>
              <a:t>, kus </a:t>
            </a:r>
            <a:r>
              <a:rPr lang="et-EE" altLang="et-EE" dirty="0" err="1">
                <a:latin typeface="Times New Roman" panose="02020603050405020304" pitchFamily="18" charset="0"/>
              </a:rPr>
              <a:t>wēi</a:t>
            </a:r>
            <a:r>
              <a:rPr lang="et-EE" altLang="et-EE" dirty="0">
                <a:latin typeface="Times New Roman" panose="02020603050405020304" pitchFamily="18" charset="0"/>
              </a:rPr>
              <a:t> tähendab ohtu ja hirmu ning </a:t>
            </a:r>
            <a:r>
              <a:rPr lang="et-EE" altLang="et-EE" dirty="0" err="1">
                <a:latin typeface="Times New Roman" panose="02020603050405020304" pitchFamily="18" charset="0"/>
              </a:rPr>
              <a:t>jῑ</a:t>
            </a:r>
            <a:r>
              <a:rPr lang="et-EE" altLang="et-EE" dirty="0">
                <a:latin typeface="Times New Roman" panose="02020603050405020304" pitchFamily="18" charset="0"/>
              </a:rPr>
              <a:t> tähendab olulist mõtet, algpunkti, pöördepunkti ja saladust</a:t>
            </a:r>
          </a:p>
          <a:p>
            <a:r>
              <a:rPr lang="en-US" altLang="et-EE" dirty="0">
                <a:latin typeface="Times New Roman" panose="02020603050405020304" pitchFamily="18" charset="0"/>
              </a:rPr>
              <a:t>incipient moment</a:t>
            </a:r>
            <a:r>
              <a:rPr lang="et-EE" altLang="et-EE" dirty="0">
                <a:latin typeface="Times New Roman" panose="02020603050405020304" pitchFamily="18" charset="0"/>
              </a:rPr>
              <a:t>, </a:t>
            </a:r>
            <a:r>
              <a:rPr lang="et-EE" dirty="0" err="1"/>
              <a:t>juncture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 </a:t>
            </a:r>
            <a:r>
              <a:rPr lang="en-US" altLang="et-EE" dirty="0">
                <a:latin typeface="Times New Roman" panose="02020603050405020304" pitchFamily="18" charset="0"/>
              </a:rPr>
              <a:t>crucial point</a:t>
            </a:r>
            <a:endParaRPr lang="et-EE" altLang="et-EE" dirty="0">
              <a:latin typeface="Times New Roman" panose="02020603050405020304" pitchFamily="18" charset="0"/>
            </a:endParaRPr>
          </a:p>
          <a:p>
            <a:endParaRPr lang="et-EE" altLang="et-EE" dirty="0">
              <a:latin typeface="Times New Roman" panose="02020603050405020304" pitchFamily="18" charset="0"/>
            </a:endParaRPr>
          </a:p>
          <a:p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κρίνω </a:t>
            </a:r>
            <a:r>
              <a:rPr lang="et-E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krinō</a:t>
            </a:r>
            <a:r>
              <a:rPr lang="et-E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eristama, valima, otsustama</a:t>
            </a:r>
            <a:endParaRPr lang="et-EE" altLang="et-EE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659771F-2A47-4DF5-A5EF-ACEAA5D6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122" indent="-2888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573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802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0031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F92152-061C-4E2C-BD27-2EC110926B66}" type="slidenum">
              <a:rPr lang="en-GB" altLang="et-EE" sz="1300"/>
              <a:pPr>
                <a:spcBef>
                  <a:spcPct val="0"/>
                </a:spcBef>
              </a:pPr>
              <a:t>6</a:t>
            </a:fld>
            <a:endParaRPr lang="en-GB" altLang="et-EE" sz="1300"/>
          </a:p>
        </p:txBody>
      </p:sp>
    </p:spTree>
    <p:extLst>
      <p:ext uri="{BB962C8B-B14F-4D97-AF65-F5344CB8AC3E}">
        <p14:creationId xmlns:p14="http://schemas.microsoft.com/office/powerpoint/2010/main" val="278909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5C51809E-FCCE-453C-9627-2BC3F3420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02C13D45-4D1B-49EC-9B07-2C0508B37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t-EE" altLang="en-US">
                <a:latin typeface="Times New Roman" panose="02020603050405020304" pitchFamily="18" charset="0"/>
              </a:rPr>
              <a:t>Käesolev vs väesolev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BBE377B2-6C32-4A80-BEC4-FC6DE8ADA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122" indent="-28889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573" indent="-23111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802" indent="-23111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0031" indent="-23111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61E31E-95B9-458B-9413-56C9F543DCA1}" type="slidenum">
              <a:rPr lang="en-GB" altLang="en-US" sz="1300"/>
              <a:pPr eaLnBrk="1" hangingPunct="1"/>
              <a:t>8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94782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idi pildi kohatäide 1">
            <a:extLst>
              <a:ext uri="{FF2B5EF4-FFF2-40B4-BE49-F238E27FC236}">
                <a16:creationId xmlns:a16="http://schemas.microsoft.com/office/drawing/2014/main" id="{F7791C44-FED3-425C-B7F5-24151B745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Märkmete kohatäide 2">
            <a:extLst>
              <a:ext uri="{FF2B5EF4-FFF2-40B4-BE49-F238E27FC236}">
                <a16:creationId xmlns:a16="http://schemas.microsoft.com/office/drawing/2014/main" id="{7C679F2D-DBDC-4870-AC25-F6ED15F7E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t-EE" altLang="et-EE" b="1" dirty="0"/>
              <a:t>Põhjuslikkuse rida Mõistuse Mehhaanika seisukohalt: (kogemus) SÜNDMUS-ANDMED-TÕDE-MÕTE-EMOTSIOON-KOGEMUS</a:t>
            </a:r>
          </a:p>
        </p:txBody>
      </p:sp>
      <p:sp>
        <p:nvSpPr>
          <p:cNvPr id="18436" name="Slaidinumbri kohatäide 3">
            <a:extLst>
              <a:ext uri="{FF2B5EF4-FFF2-40B4-BE49-F238E27FC236}">
                <a16:creationId xmlns:a16="http://schemas.microsoft.com/office/drawing/2014/main" id="{20803F2A-FBB9-41EE-8972-C241E1E3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462468-0A42-4BEC-9898-16AE56EE3DD8}" type="slidenum">
              <a:rPr lang="en-GB" altLang="et-EE" sz="1200" smtClean="0"/>
              <a:pPr/>
              <a:t>11</a:t>
            </a:fld>
            <a:endParaRPr lang="en-GB" altLang="et-E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FE2582A-845A-4EC1-9295-A0D466BF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0966643-96EB-4BFC-BCFE-DAA98E49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t-EE" altLang="et-EE">
                <a:latin typeface="Times New Roman" panose="02020603050405020304" pitchFamily="18" charset="0"/>
              </a:rPr>
              <a:t>Haridussüsteemiste kanduvad “rühivead” edasi – haridussüsteem on ühiskonna selgroog. PISA ja TIMSS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F3CF4F-0AAE-4776-AC2C-E43456702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89" indent="-29713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1736" indent="-23802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7791" indent="-23802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5445" indent="-23802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525" indent="-2380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5605" indent="-2380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5686" indent="-2380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5766" indent="-2380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CB6D40-BBC8-4421-9D83-6E90B956FE34}" type="slidenum">
              <a:rPr lang="en-GB" altLang="et-EE" sz="1300"/>
              <a:pPr>
                <a:spcBef>
                  <a:spcPct val="0"/>
                </a:spcBef>
              </a:pPr>
              <a:t>18</a:t>
            </a:fld>
            <a:endParaRPr lang="en-GB" altLang="et-EE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407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t-EE"/>
              <a:t>Klõpsake juhteksemplari alapealkirja laadi redigeerimiseks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ne pealkiri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522414" y="602506"/>
            <a:ext cx="9601200" cy="1143000"/>
          </a:xfrm>
        </p:spPr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5204EDFC-AA35-4E04-9A40-FBD623D26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92" y="117086"/>
            <a:ext cx="1932960" cy="19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-EE"/>
              <a:t>Redigeerige juhteksemplari tekstilaade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üks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/>
              <a:t>Redigeerige juhteksemplari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/>
              <a:t>Redigeerige juhteksemplari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4" name="Teksti kohatäide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t-EE"/>
              <a:t>Redigeerige juhteksemplari tekstilaade</a:t>
            </a:r>
          </a:p>
        </p:txBody>
      </p:sp>
      <p:sp>
        <p:nvSpPr>
          <p:cNvPr id="3" name="Sisu kohatäide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t-EE"/>
              <a:t>Redigeerige juhteksemplari tekstilaade</a:t>
            </a:r>
          </a:p>
          <a:p>
            <a:pPr lvl="1" rtl="0"/>
            <a:r>
              <a:rPr lang="et-EE"/>
              <a:t>Teine tase</a:t>
            </a:r>
          </a:p>
          <a:p>
            <a:pPr lvl="2" rtl="0"/>
            <a:r>
              <a:rPr lang="et-EE"/>
              <a:t>Kolmas tase</a:t>
            </a:r>
          </a:p>
          <a:p>
            <a:pPr lvl="3" rtl="0"/>
            <a:r>
              <a:rPr lang="et-EE"/>
              <a:t>Neljas tase</a:t>
            </a:r>
          </a:p>
          <a:p>
            <a:pPr lvl="4" rtl="0"/>
            <a:r>
              <a:rPr lang="et-EE"/>
              <a:t>Viies tase</a:t>
            </a:r>
          </a:p>
        </p:txBody>
      </p:sp>
      <p:sp>
        <p:nvSpPr>
          <p:cNvPr id="10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t-EE" smtClean="0"/>
              <a:pPr rtl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t-EE"/>
              <a:t>Klõpsake juhteksemplari pealkirja laadi redigeerimiseks</a:t>
            </a:r>
          </a:p>
        </p:txBody>
      </p:sp>
      <p:sp>
        <p:nvSpPr>
          <p:cNvPr id="4" name="Teksti kohatäide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t-EE"/>
              <a:t>Redigeerige juhteksemplari tekstilaade</a:t>
            </a:r>
          </a:p>
        </p:txBody>
      </p:sp>
      <p:sp>
        <p:nvSpPr>
          <p:cNvPr id="3" name="Pildi kohatäide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t-EE"/>
              <a:t>Pildi lisamiseks klõpsake ikooni</a:t>
            </a:r>
          </a:p>
        </p:txBody>
      </p:sp>
      <p:pic>
        <p:nvPicPr>
          <p:cNvPr id="9" name="Pilt 4" descr="Tühi kohatäide pildi lisamiseks. Klõpsake kohatäidet ja valige pilt, mille soovite lis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  <a:p>
            <a:pPr lvl="5" rtl="0"/>
            <a:r>
              <a:rPr lang="et-EE" noProof="0"/>
              <a:t>Kuues tase</a:t>
            </a:r>
          </a:p>
          <a:p>
            <a:pPr lvl="6" rtl="0"/>
            <a:r>
              <a:rPr lang="et-EE" noProof="0"/>
              <a:t>Seitsmes tase</a:t>
            </a:r>
          </a:p>
          <a:p>
            <a:pPr lvl="7" rtl="0"/>
            <a:r>
              <a:rPr lang="et-EE" noProof="0"/>
              <a:t>Kaheksas tase</a:t>
            </a:r>
          </a:p>
          <a:p>
            <a:pPr lvl="8" rtl="0"/>
            <a:r>
              <a:rPr lang="et-EE" noProof="0"/>
              <a:t>Üheksas tase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et-EE" noProof="0" smtClean="0"/>
              <a:pPr rtl="0"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ivar@haller.e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2413" y="844057"/>
            <a:ext cx="9144000" cy="3700647"/>
          </a:xfrm>
        </p:spPr>
        <p:txBody>
          <a:bodyPr rtlCol="0"/>
          <a:lstStyle/>
          <a:p>
            <a:r>
              <a:rPr lang="et-EE" b="1" dirty="0">
                <a:solidFill>
                  <a:srgbClr val="05179F"/>
                </a:solidFill>
              </a:rPr>
              <a:t>MÕJUVÕIMSAKS KOGUKONNAKS KUJUNEMINE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2412" y="5666431"/>
            <a:ext cx="9143999" cy="1066800"/>
          </a:xfrm>
        </p:spPr>
        <p:txBody>
          <a:bodyPr rtlCol="0">
            <a:normAutofit/>
          </a:bodyPr>
          <a:lstStyle/>
          <a:p>
            <a:pPr rtl="0"/>
            <a:r>
              <a:rPr lang="et-EE" sz="2800" dirty="0">
                <a:solidFill>
                  <a:srgbClr val="05179F"/>
                </a:solidFill>
              </a:rPr>
              <a:t>Tantsuhariduse Liit 2022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6DBE77EB-4C03-4E82-908B-2648BD82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408" y="941616"/>
            <a:ext cx="5432007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aksteistnurk 1">
            <a:extLst>
              <a:ext uri="{FF2B5EF4-FFF2-40B4-BE49-F238E27FC236}">
                <a16:creationId xmlns:a16="http://schemas.microsoft.com/office/drawing/2014/main" id="{8220BAA4-86F4-4757-8CC3-27DB2A890F90}"/>
              </a:ext>
            </a:extLst>
          </p:cNvPr>
          <p:cNvSpPr/>
          <p:nvPr/>
        </p:nvSpPr>
        <p:spPr>
          <a:xfrm>
            <a:off x="3090039" y="1897064"/>
            <a:ext cx="4360863" cy="3933825"/>
          </a:xfrm>
          <a:prstGeom prst="dodecagon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 dirty="0"/>
          </a:p>
        </p:txBody>
      </p:sp>
      <p:sp>
        <p:nvSpPr>
          <p:cNvPr id="6" name="Vabakuju: kujund 5">
            <a:extLst>
              <a:ext uri="{FF2B5EF4-FFF2-40B4-BE49-F238E27FC236}">
                <a16:creationId xmlns:a16="http://schemas.microsoft.com/office/drawing/2014/main" id="{610DF4CF-53B4-4458-A599-F1FF722D9042}"/>
              </a:ext>
            </a:extLst>
          </p:cNvPr>
          <p:cNvSpPr/>
          <p:nvPr/>
        </p:nvSpPr>
        <p:spPr>
          <a:xfrm>
            <a:off x="5237926" y="1352551"/>
            <a:ext cx="1439862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VAATENURK</a:t>
            </a:r>
          </a:p>
        </p:txBody>
      </p:sp>
      <p:sp>
        <p:nvSpPr>
          <p:cNvPr id="14" name="Vabakuju: kujund 13">
            <a:extLst>
              <a:ext uri="{FF2B5EF4-FFF2-40B4-BE49-F238E27FC236}">
                <a16:creationId xmlns:a16="http://schemas.microsoft.com/office/drawing/2014/main" id="{900AAED9-F17C-4BE9-A66F-C9B6E2D2DA9C}"/>
              </a:ext>
            </a:extLst>
          </p:cNvPr>
          <p:cNvSpPr/>
          <p:nvPr/>
        </p:nvSpPr>
        <p:spPr>
          <a:xfrm>
            <a:off x="6398389" y="2227264"/>
            <a:ext cx="1439863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TAJU</a:t>
            </a:r>
          </a:p>
        </p:txBody>
      </p:sp>
      <p:sp>
        <p:nvSpPr>
          <p:cNvPr id="15" name="Vabakuju: kujund 14">
            <a:extLst>
              <a:ext uri="{FF2B5EF4-FFF2-40B4-BE49-F238E27FC236}">
                <a16:creationId xmlns:a16="http://schemas.microsoft.com/office/drawing/2014/main" id="{B80ABBCB-4BE0-4595-BED8-F91A07349C73}"/>
              </a:ext>
            </a:extLst>
          </p:cNvPr>
          <p:cNvSpPr/>
          <p:nvPr/>
        </p:nvSpPr>
        <p:spPr>
          <a:xfrm>
            <a:off x="6923851" y="3178176"/>
            <a:ext cx="1441450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USKUMUS</a:t>
            </a:r>
          </a:p>
        </p:txBody>
      </p:sp>
      <p:sp>
        <p:nvSpPr>
          <p:cNvPr id="16" name="Vabakuju: kujund 15">
            <a:extLst>
              <a:ext uri="{FF2B5EF4-FFF2-40B4-BE49-F238E27FC236}">
                <a16:creationId xmlns:a16="http://schemas.microsoft.com/office/drawing/2014/main" id="{241B09F6-DAA5-4469-A067-2143EE701AA8}"/>
              </a:ext>
            </a:extLst>
          </p:cNvPr>
          <p:cNvSpPr/>
          <p:nvPr/>
        </p:nvSpPr>
        <p:spPr>
          <a:xfrm>
            <a:off x="6923851" y="4184651"/>
            <a:ext cx="1441450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KÄITUMINE</a:t>
            </a:r>
          </a:p>
        </p:txBody>
      </p:sp>
      <p:sp>
        <p:nvSpPr>
          <p:cNvPr id="22" name="Vabakuju: kujund 21">
            <a:extLst>
              <a:ext uri="{FF2B5EF4-FFF2-40B4-BE49-F238E27FC236}">
                <a16:creationId xmlns:a16="http://schemas.microsoft.com/office/drawing/2014/main" id="{0E2DE00E-56E0-4F7B-8BEE-9D36E545EAC2}"/>
              </a:ext>
            </a:extLst>
          </p:cNvPr>
          <p:cNvSpPr/>
          <p:nvPr/>
        </p:nvSpPr>
        <p:spPr>
          <a:xfrm>
            <a:off x="6220589" y="5191126"/>
            <a:ext cx="1439863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SÜNDMUS</a:t>
            </a:r>
          </a:p>
        </p:txBody>
      </p:sp>
      <p:sp>
        <p:nvSpPr>
          <p:cNvPr id="23" name="Vabakuju: kujund 22">
            <a:extLst>
              <a:ext uri="{FF2B5EF4-FFF2-40B4-BE49-F238E27FC236}">
                <a16:creationId xmlns:a16="http://schemas.microsoft.com/office/drawing/2014/main" id="{5F279CA0-FFA9-44BD-96F6-003DF83F05F0}"/>
              </a:ext>
            </a:extLst>
          </p:cNvPr>
          <p:cNvSpPr/>
          <p:nvPr/>
        </p:nvSpPr>
        <p:spPr>
          <a:xfrm>
            <a:off x="4617214" y="5673726"/>
            <a:ext cx="1439863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ANDMED</a:t>
            </a:r>
          </a:p>
        </p:txBody>
      </p:sp>
      <p:sp>
        <p:nvSpPr>
          <p:cNvPr id="24" name="Vabakuju: kujund 23">
            <a:extLst>
              <a:ext uri="{FF2B5EF4-FFF2-40B4-BE49-F238E27FC236}">
                <a16:creationId xmlns:a16="http://schemas.microsoft.com/office/drawing/2014/main" id="{52D196BD-A67A-4B42-9543-CE47CE75BE35}"/>
              </a:ext>
            </a:extLst>
          </p:cNvPr>
          <p:cNvSpPr/>
          <p:nvPr/>
        </p:nvSpPr>
        <p:spPr>
          <a:xfrm>
            <a:off x="2861439" y="5191126"/>
            <a:ext cx="1439863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TÕDE</a:t>
            </a:r>
          </a:p>
        </p:txBody>
      </p:sp>
      <p:sp>
        <p:nvSpPr>
          <p:cNvPr id="25" name="Vabakuju: kujund 24">
            <a:extLst>
              <a:ext uri="{FF2B5EF4-FFF2-40B4-BE49-F238E27FC236}">
                <a16:creationId xmlns:a16="http://schemas.microsoft.com/office/drawing/2014/main" id="{F55A4703-E115-4061-8C74-54F98CF487A5}"/>
              </a:ext>
            </a:extLst>
          </p:cNvPr>
          <p:cNvSpPr/>
          <p:nvPr/>
        </p:nvSpPr>
        <p:spPr>
          <a:xfrm>
            <a:off x="2175638" y="4183064"/>
            <a:ext cx="1441450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MÕTE</a:t>
            </a:r>
          </a:p>
        </p:txBody>
      </p:sp>
      <p:sp>
        <p:nvSpPr>
          <p:cNvPr id="26" name="Vabakuju: kujund 25">
            <a:extLst>
              <a:ext uri="{FF2B5EF4-FFF2-40B4-BE49-F238E27FC236}">
                <a16:creationId xmlns:a16="http://schemas.microsoft.com/office/drawing/2014/main" id="{E6E69507-E351-401C-B342-A753B88D8EDE}"/>
              </a:ext>
            </a:extLst>
          </p:cNvPr>
          <p:cNvSpPr/>
          <p:nvPr/>
        </p:nvSpPr>
        <p:spPr>
          <a:xfrm>
            <a:off x="2175638" y="3178176"/>
            <a:ext cx="1550328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EMOTSIOON</a:t>
            </a:r>
          </a:p>
        </p:txBody>
      </p:sp>
      <p:sp>
        <p:nvSpPr>
          <p:cNvPr id="27" name="Vabakuju: kujund 26">
            <a:extLst>
              <a:ext uri="{FF2B5EF4-FFF2-40B4-BE49-F238E27FC236}">
                <a16:creationId xmlns:a16="http://schemas.microsoft.com/office/drawing/2014/main" id="{459CE382-ABCA-401D-A0CB-6B5023954539}"/>
              </a:ext>
            </a:extLst>
          </p:cNvPr>
          <p:cNvSpPr/>
          <p:nvPr/>
        </p:nvSpPr>
        <p:spPr>
          <a:xfrm>
            <a:off x="2836039" y="2243139"/>
            <a:ext cx="1439863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KOGEMUS</a:t>
            </a:r>
          </a:p>
        </p:txBody>
      </p:sp>
      <p:sp>
        <p:nvSpPr>
          <p:cNvPr id="28" name="Vabakuju: kujund 27">
            <a:extLst>
              <a:ext uri="{FF2B5EF4-FFF2-40B4-BE49-F238E27FC236}">
                <a16:creationId xmlns:a16="http://schemas.microsoft.com/office/drawing/2014/main" id="{8DA40471-D7BB-4485-9F5A-31D113D0FFE2}"/>
              </a:ext>
            </a:extLst>
          </p:cNvPr>
          <p:cNvSpPr/>
          <p:nvPr/>
        </p:nvSpPr>
        <p:spPr>
          <a:xfrm>
            <a:off x="3634551" y="1341439"/>
            <a:ext cx="1439862" cy="784225"/>
          </a:xfrm>
          <a:custGeom>
            <a:avLst/>
            <a:gdLst>
              <a:gd name="connsiteX0" fmla="*/ 0 w 1440037"/>
              <a:gd name="connsiteY0" fmla="*/ 130757 h 784526"/>
              <a:gd name="connsiteX1" fmla="*/ 130757 w 1440037"/>
              <a:gd name="connsiteY1" fmla="*/ 0 h 784526"/>
              <a:gd name="connsiteX2" fmla="*/ 1309280 w 1440037"/>
              <a:gd name="connsiteY2" fmla="*/ 0 h 784526"/>
              <a:gd name="connsiteX3" fmla="*/ 1440037 w 1440037"/>
              <a:gd name="connsiteY3" fmla="*/ 130757 h 784526"/>
              <a:gd name="connsiteX4" fmla="*/ 1440037 w 1440037"/>
              <a:gd name="connsiteY4" fmla="*/ 653769 h 784526"/>
              <a:gd name="connsiteX5" fmla="*/ 1309280 w 1440037"/>
              <a:gd name="connsiteY5" fmla="*/ 784526 h 784526"/>
              <a:gd name="connsiteX6" fmla="*/ 130757 w 1440037"/>
              <a:gd name="connsiteY6" fmla="*/ 784526 h 784526"/>
              <a:gd name="connsiteX7" fmla="*/ 0 w 1440037"/>
              <a:gd name="connsiteY7" fmla="*/ 653769 h 784526"/>
              <a:gd name="connsiteX8" fmla="*/ 0 w 1440037"/>
              <a:gd name="connsiteY8" fmla="*/ 130757 h 7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37" h="784526">
                <a:moveTo>
                  <a:pt x="0" y="130757"/>
                </a:moveTo>
                <a:cubicBezTo>
                  <a:pt x="0" y="58542"/>
                  <a:pt x="58542" y="0"/>
                  <a:pt x="130757" y="0"/>
                </a:cubicBezTo>
                <a:lnTo>
                  <a:pt x="1309280" y="0"/>
                </a:lnTo>
                <a:cubicBezTo>
                  <a:pt x="1381495" y="0"/>
                  <a:pt x="1440037" y="58542"/>
                  <a:pt x="1440037" y="130757"/>
                </a:cubicBezTo>
                <a:lnTo>
                  <a:pt x="1440037" y="653769"/>
                </a:lnTo>
                <a:cubicBezTo>
                  <a:pt x="1440037" y="725984"/>
                  <a:pt x="1381495" y="784526"/>
                  <a:pt x="1309280" y="784526"/>
                </a:cubicBezTo>
                <a:lnTo>
                  <a:pt x="130757" y="784526"/>
                </a:lnTo>
                <a:cubicBezTo>
                  <a:pt x="58542" y="784526"/>
                  <a:pt x="0" y="725984"/>
                  <a:pt x="0" y="653769"/>
                </a:cubicBezTo>
                <a:lnTo>
                  <a:pt x="0" y="13075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447" tIns="95447" rIns="95447" bIns="95447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t-EE" sz="1500" b="1" dirty="0">
                <a:solidFill>
                  <a:schemeClr val="tx1"/>
                </a:solidFill>
              </a:rPr>
              <a:t>REAALSUS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91F019C-4368-4B62-9BF6-C9E66EA2F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290" y="168277"/>
            <a:ext cx="10084523" cy="1002578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REAALSUSE LOOMINE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irgkonnektor 15">
            <a:extLst>
              <a:ext uri="{FF2B5EF4-FFF2-40B4-BE49-F238E27FC236}">
                <a16:creationId xmlns:a16="http://schemas.microsoft.com/office/drawing/2014/main" id="{A795BB50-6DB1-43BB-8DF0-C9533C5E85F7}"/>
              </a:ext>
            </a:extLst>
          </p:cNvPr>
          <p:cNvCxnSpPr>
            <a:cxnSpLocks/>
          </p:cNvCxnSpPr>
          <p:nvPr/>
        </p:nvCxnSpPr>
        <p:spPr bwMode="auto">
          <a:xfrm>
            <a:off x="4414662" y="2940062"/>
            <a:ext cx="0" cy="3827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irgkonnektor 16">
            <a:extLst>
              <a:ext uri="{FF2B5EF4-FFF2-40B4-BE49-F238E27FC236}">
                <a16:creationId xmlns:a16="http://schemas.microsoft.com/office/drawing/2014/main" id="{D8D413DC-D275-4330-9FA0-E419A897D1BB}"/>
              </a:ext>
            </a:extLst>
          </p:cNvPr>
          <p:cNvCxnSpPr/>
          <p:nvPr/>
        </p:nvCxnSpPr>
        <p:spPr bwMode="auto">
          <a:xfrm>
            <a:off x="6251531" y="3324004"/>
            <a:ext cx="0" cy="292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irgkonnektor 17">
            <a:extLst>
              <a:ext uri="{FF2B5EF4-FFF2-40B4-BE49-F238E27FC236}">
                <a16:creationId xmlns:a16="http://schemas.microsoft.com/office/drawing/2014/main" id="{3EF97234-47FB-4D0B-9082-7BF19DDEC80B}"/>
              </a:ext>
            </a:extLst>
          </p:cNvPr>
          <p:cNvCxnSpPr/>
          <p:nvPr/>
        </p:nvCxnSpPr>
        <p:spPr bwMode="auto">
          <a:xfrm>
            <a:off x="2590934" y="3322795"/>
            <a:ext cx="0" cy="292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irgkonnektor 18">
            <a:extLst>
              <a:ext uri="{FF2B5EF4-FFF2-40B4-BE49-F238E27FC236}">
                <a16:creationId xmlns:a16="http://schemas.microsoft.com/office/drawing/2014/main" id="{EFF8D1C5-8BC4-4558-AE68-C8F18075B438}"/>
              </a:ext>
            </a:extLst>
          </p:cNvPr>
          <p:cNvCxnSpPr/>
          <p:nvPr/>
        </p:nvCxnSpPr>
        <p:spPr bwMode="auto">
          <a:xfrm flipH="1">
            <a:off x="2590934" y="3322795"/>
            <a:ext cx="36605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irgkonnektor 22">
            <a:extLst>
              <a:ext uri="{FF2B5EF4-FFF2-40B4-BE49-F238E27FC236}">
                <a16:creationId xmlns:a16="http://schemas.microsoft.com/office/drawing/2014/main" id="{72B3B96D-5018-4C25-89F7-A2387D304128}"/>
              </a:ext>
            </a:extLst>
          </p:cNvPr>
          <p:cNvCxnSpPr>
            <a:stCxn id="22" idx="4"/>
          </p:cNvCxnSpPr>
          <p:nvPr/>
        </p:nvCxnSpPr>
        <p:spPr bwMode="auto">
          <a:xfrm>
            <a:off x="6251531" y="4526414"/>
            <a:ext cx="0" cy="6551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irgkonnektor 25">
            <a:extLst>
              <a:ext uri="{FF2B5EF4-FFF2-40B4-BE49-F238E27FC236}">
                <a16:creationId xmlns:a16="http://schemas.microsoft.com/office/drawing/2014/main" id="{72E8C8DD-303A-43F2-A5DF-182CDB3925DD}"/>
              </a:ext>
            </a:extLst>
          </p:cNvPr>
          <p:cNvCxnSpPr>
            <a:cxnSpLocks/>
            <a:endCxn id="30" idx="0"/>
          </p:cNvCxnSpPr>
          <p:nvPr/>
        </p:nvCxnSpPr>
        <p:spPr bwMode="auto">
          <a:xfrm flipH="1">
            <a:off x="3691090" y="4770646"/>
            <a:ext cx="19338" cy="4064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irgkonnektor 26">
            <a:extLst>
              <a:ext uri="{FF2B5EF4-FFF2-40B4-BE49-F238E27FC236}">
                <a16:creationId xmlns:a16="http://schemas.microsoft.com/office/drawing/2014/main" id="{84BACBFC-F794-4F9D-A569-BC09692ABA3A}"/>
              </a:ext>
            </a:extLst>
          </p:cNvPr>
          <p:cNvCxnSpPr/>
          <p:nvPr/>
        </p:nvCxnSpPr>
        <p:spPr bwMode="auto">
          <a:xfrm>
            <a:off x="8782896" y="4812211"/>
            <a:ext cx="0" cy="374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irgkonnektor 27">
            <a:extLst>
              <a:ext uri="{FF2B5EF4-FFF2-40B4-BE49-F238E27FC236}">
                <a16:creationId xmlns:a16="http://schemas.microsoft.com/office/drawing/2014/main" id="{76C77536-EC77-4950-B05F-6B8718CE50C0}"/>
              </a:ext>
            </a:extLst>
          </p:cNvPr>
          <p:cNvCxnSpPr/>
          <p:nvPr/>
        </p:nvCxnSpPr>
        <p:spPr bwMode="auto">
          <a:xfrm flipH="1" flipV="1">
            <a:off x="3691090" y="4752372"/>
            <a:ext cx="5097825" cy="45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2">
            <a:extLst>
              <a:ext uri="{FF2B5EF4-FFF2-40B4-BE49-F238E27FC236}">
                <a16:creationId xmlns:a16="http://schemas.microsoft.com/office/drawing/2014/main" id="{BAC39773-5004-42DE-82DD-4173EACF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525" y="6214847"/>
            <a:ext cx="1212809" cy="5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1E538DA0-A6BF-484F-8507-2B193BA688C9}"/>
              </a:ext>
            </a:extLst>
          </p:cNvPr>
          <p:cNvSpPr txBox="1">
            <a:spLocks noChangeArrowheads="1"/>
          </p:cNvSpPr>
          <p:nvPr/>
        </p:nvSpPr>
        <p:spPr>
          <a:xfrm>
            <a:off x="790039" y="321000"/>
            <a:ext cx="841503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altLang="en-US" sz="4400" dirty="0">
                <a:solidFill>
                  <a:schemeClr val="accent1"/>
                </a:solidFill>
              </a:rPr>
              <a:t>LÄHENEMINE MUUTUSTELE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8373314B-FEA8-4BBE-9A38-BAB04A6C8E54}"/>
              </a:ext>
            </a:extLst>
          </p:cNvPr>
          <p:cNvSpPr/>
          <p:nvPr/>
        </p:nvSpPr>
        <p:spPr>
          <a:xfrm>
            <a:off x="3422504" y="2013495"/>
            <a:ext cx="1997457" cy="914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400" dirty="0">
                <a:latin typeface="Segoe UI" panose="020B0502040204020203" pitchFamily="34" charset="0"/>
                <a:cs typeface="Segoe UI" panose="020B0502040204020203" pitchFamily="34" charset="0"/>
              </a:rPr>
              <a:t>Muutus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6D2710FC-E9D5-4DAE-A6D8-1003D0395207}"/>
              </a:ext>
            </a:extLst>
          </p:cNvPr>
          <p:cNvSpPr/>
          <p:nvPr/>
        </p:nvSpPr>
        <p:spPr>
          <a:xfrm>
            <a:off x="1357754" y="3615348"/>
            <a:ext cx="2384314" cy="914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000" dirty="0">
                <a:latin typeface="Segoe UI" panose="020B0502040204020203" pitchFamily="34" charset="0"/>
                <a:cs typeface="Segoe UI" panose="020B0502040204020203" pitchFamily="34" charset="0"/>
              </a:rPr>
              <a:t>Planeerimata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C5503DE7-5C8D-419F-8C17-7C8169AA5C52}"/>
              </a:ext>
            </a:extLst>
          </p:cNvPr>
          <p:cNvSpPr/>
          <p:nvPr/>
        </p:nvSpPr>
        <p:spPr>
          <a:xfrm>
            <a:off x="5059374" y="3612014"/>
            <a:ext cx="2384314" cy="914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000" dirty="0">
                <a:latin typeface="Segoe UI" panose="020B0502040204020203" pitchFamily="34" charset="0"/>
                <a:cs typeface="Segoe UI" panose="020B0502040204020203" pitchFamily="34" charset="0"/>
              </a:rPr>
              <a:t>Juhitud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E52B415-64C6-4BEA-9A66-7D8E694429E0}"/>
              </a:ext>
            </a:extLst>
          </p:cNvPr>
          <p:cNvSpPr/>
          <p:nvPr/>
        </p:nvSpPr>
        <p:spPr>
          <a:xfrm>
            <a:off x="5062032" y="5177048"/>
            <a:ext cx="2384314" cy="914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000" dirty="0">
                <a:latin typeface="Segoe UI" panose="020B0502040204020203" pitchFamily="34" charset="0"/>
                <a:cs typeface="Segoe UI" panose="020B0502040204020203" pitchFamily="34" charset="0"/>
              </a:rPr>
              <a:t>Ekspert-strateegia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CCE755E3-10A4-46AD-B745-F6BEAC1BA7C1}"/>
              </a:ext>
            </a:extLst>
          </p:cNvPr>
          <p:cNvSpPr/>
          <p:nvPr/>
        </p:nvSpPr>
        <p:spPr>
          <a:xfrm>
            <a:off x="7596758" y="5194945"/>
            <a:ext cx="2384314" cy="914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000" dirty="0">
                <a:latin typeface="Segoe UI" panose="020B0502040204020203" pitchFamily="34" charset="0"/>
                <a:cs typeface="Segoe UI" panose="020B0502040204020203" pitchFamily="34" charset="0"/>
              </a:rPr>
              <a:t>Arenguline strateegia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A86AB342-C994-459B-95BF-37F86459F4FB}"/>
              </a:ext>
            </a:extLst>
          </p:cNvPr>
          <p:cNvSpPr/>
          <p:nvPr/>
        </p:nvSpPr>
        <p:spPr>
          <a:xfrm>
            <a:off x="2498933" y="5177048"/>
            <a:ext cx="2384314" cy="92825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000" dirty="0">
                <a:latin typeface="Segoe UI" panose="020B0502040204020203" pitchFamily="34" charset="0"/>
                <a:cs typeface="Segoe UI" panose="020B0502040204020203" pitchFamily="34" charset="0"/>
              </a:rPr>
              <a:t>Jõustrateegia</a:t>
            </a:r>
          </a:p>
        </p:txBody>
      </p:sp>
    </p:spTree>
    <p:extLst>
      <p:ext uri="{BB962C8B-B14F-4D97-AF65-F5344CB8AC3E}">
        <p14:creationId xmlns:p14="http://schemas.microsoft.com/office/powerpoint/2010/main" val="19047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C8BA0AD4-1051-413A-AAA6-A3F2383444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4412" y="2095976"/>
          <a:ext cx="10557298" cy="415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173">
                  <a:extLst>
                    <a:ext uri="{9D8B030D-6E8A-4147-A177-3AD203B41FA5}">
                      <a16:colId xmlns:a16="http://schemas.microsoft.com/office/drawing/2014/main" val="1395755656"/>
                    </a:ext>
                  </a:extLst>
                </a:gridCol>
                <a:gridCol w="3647455">
                  <a:extLst>
                    <a:ext uri="{9D8B030D-6E8A-4147-A177-3AD203B41FA5}">
                      <a16:colId xmlns:a16="http://schemas.microsoft.com/office/drawing/2014/main" val="729218422"/>
                    </a:ext>
                  </a:extLst>
                </a:gridCol>
                <a:gridCol w="4415670">
                  <a:extLst>
                    <a:ext uri="{9D8B030D-6E8A-4147-A177-3AD203B41FA5}">
                      <a16:colId xmlns:a16="http://schemas.microsoft.com/office/drawing/2014/main" val="2517518088"/>
                    </a:ext>
                  </a:extLst>
                </a:gridCol>
              </a:tblGrid>
              <a:tr h="494325"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Tugevused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Nõrkused</a:t>
                      </a: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749941351"/>
                  </a:ext>
                </a:extLst>
              </a:tr>
              <a:tr h="853218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Planeerimatu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Organisatsioon on elav ja adaptiivne, omanäoline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Võib olla kaootiline, vastandlikud ideed, jõuliste persoonide ühepoolne enesekehtestamine</a:t>
                      </a: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2702181988"/>
                  </a:ext>
                </a:extLst>
              </a:tr>
              <a:tr h="609441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Jõustrateegia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Ettemääratu kiire teostamine ettemääratud raamides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Kvalitatiivseid eesmärke raske saavutada, olemuselt inimesi mittemotiveeriv</a:t>
                      </a: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4410717"/>
                  </a:ext>
                </a:extLst>
              </a:tr>
              <a:tr h="109699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Ekspertstrateegia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Hea tehnoloogiliste muutuste ja innovatsioonide juurutamisel, kontseptuaalne kooskõlalisus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Hoopis teistes tingimustes sobivate lahenduste siirdistutamine, pimedus spetsiifiliste vajaduste suhtes, kohaliku </a:t>
                      </a:r>
                      <a:r>
                        <a:rPr lang="et-EE" sz="1600" i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knownhow</a:t>
                      </a:r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raiskamine</a:t>
                      </a: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2372760369"/>
                  </a:ext>
                </a:extLst>
              </a:tr>
              <a:tr h="1096994">
                <a:tc>
                  <a:txBody>
                    <a:bodyPr/>
                    <a:lstStyle/>
                    <a:p>
                      <a:r>
                        <a:rPr lang="et-E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Arenguline strateegia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Efektiivne kvalitatiivsete muutuste taotlemisel, orgaaniliselt olemasoleva tugevdamisel, sisemiste ressursside tõhusaim rakendamine</a:t>
                      </a: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Nõuab sisemiste osalejate sügavamat kaasatust, osalemine nõuab protsesside käivitamise etapil rohkem aega</a:t>
                      </a: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21140136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1F4B6BDC-0123-49FE-A09B-54198BFD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525" y="6214847"/>
            <a:ext cx="1212809" cy="5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D4F0395-8A3B-419A-9B3E-215A279D894C}"/>
              </a:ext>
            </a:extLst>
          </p:cNvPr>
          <p:cNvSpPr txBox="1">
            <a:spLocks noChangeArrowheads="1"/>
          </p:cNvSpPr>
          <p:nvPr/>
        </p:nvSpPr>
        <p:spPr>
          <a:xfrm>
            <a:off x="790039" y="321000"/>
            <a:ext cx="841503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altLang="en-US" sz="4400" dirty="0">
                <a:solidFill>
                  <a:schemeClr val="accent1"/>
                </a:solidFill>
              </a:rPr>
              <a:t>LÄHENEMISTE ERINEVUSED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oskeemikujund &quot;konnektor&quot; 3">
            <a:extLst>
              <a:ext uri="{FF2B5EF4-FFF2-40B4-BE49-F238E27FC236}">
                <a16:creationId xmlns:a16="http://schemas.microsoft.com/office/drawing/2014/main" id="{53ADDB39-1EE3-4CCA-BB49-DBFAA88DC4B9}"/>
              </a:ext>
            </a:extLst>
          </p:cNvPr>
          <p:cNvSpPr/>
          <p:nvPr/>
        </p:nvSpPr>
        <p:spPr bwMode="auto">
          <a:xfrm>
            <a:off x="3406813" y="1600676"/>
            <a:ext cx="4991255" cy="479935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 dirty="0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6" name="Vooskeemikujund &quot;konnektor&quot; 5">
            <a:extLst>
              <a:ext uri="{FF2B5EF4-FFF2-40B4-BE49-F238E27FC236}">
                <a16:creationId xmlns:a16="http://schemas.microsoft.com/office/drawing/2014/main" id="{0177D176-0FC8-4102-AB1A-D3D0E6C0CD42}"/>
              </a:ext>
            </a:extLst>
          </p:cNvPr>
          <p:cNvSpPr/>
          <p:nvPr/>
        </p:nvSpPr>
        <p:spPr bwMode="auto">
          <a:xfrm>
            <a:off x="4270684" y="2373157"/>
            <a:ext cx="3263513" cy="3263513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 dirty="0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8" name="Vooskeemikujund &quot;konnektor&quot; 7">
            <a:extLst>
              <a:ext uri="{FF2B5EF4-FFF2-40B4-BE49-F238E27FC236}">
                <a16:creationId xmlns:a16="http://schemas.microsoft.com/office/drawing/2014/main" id="{2536922C-26B8-405C-89A5-236365733940}"/>
              </a:ext>
            </a:extLst>
          </p:cNvPr>
          <p:cNvSpPr/>
          <p:nvPr/>
        </p:nvSpPr>
        <p:spPr bwMode="auto">
          <a:xfrm>
            <a:off x="5038571" y="3141043"/>
            <a:ext cx="1727743" cy="1727742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 dirty="0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C117C-1240-4C77-BCD0-0560FECDCBD0}"/>
              </a:ext>
            </a:extLst>
          </p:cNvPr>
          <p:cNvSpPr txBox="1"/>
          <p:nvPr/>
        </p:nvSpPr>
        <p:spPr>
          <a:xfrm>
            <a:off x="5135283" y="3651629"/>
            <a:ext cx="153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Mugavus-</a:t>
            </a:r>
          </a:p>
          <a:p>
            <a:pPr algn="ctr"/>
            <a:r>
              <a:rPr lang="et-E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tsoon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A82ED-3A63-49F5-B2EB-7B3D4AE8D6B2}"/>
              </a:ext>
            </a:extLst>
          </p:cNvPr>
          <p:cNvSpPr txBox="1"/>
          <p:nvPr/>
        </p:nvSpPr>
        <p:spPr>
          <a:xfrm>
            <a:off x="5135281" y="2465798"/>
            <a:ext cx="153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Väljakutse tsoon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5F37E-88A9-495B-80C6-5C1764D458E6}"/>
              </a:ext>
            </a:extLst>
          </p:cNvPr>
          <p:cNvSpPr txBox="1"/>
          <p:nvPr/>
        </p:nvSpPr>
        <p:spPr>
          <a:xfrm>
            <a:off x="5066297" y="1647873"/>
            <a:ext cx="167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Ülekoormuse tsoon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A588B-A3C3-4138-9B0C-B6ED3875EE87}"/>
              </a:ext>
            </a:extLst>
          </p:cNvPr>
          <p:cNvSpPr txBox="1"/>
          <p:nvPr/>
        </p:nvSpPr>
        <p:spPr>
          <a:xfrm>
            <a:off x="431257" y="1765458"/>
            <a:ext cx="2879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Mugavustsoon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Turvalisus tagatud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Vajadused rahuldatud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Lõdvestunud olek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Rahulolu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60E5C-A73B-4842-9AA3-E044CAD340AA}"/>
              </a:ext>
            </a:extLst>
          </p:cNvPr>
          <p:cNvSpPr txBox="1"/>
          <p:nvPr/>
        </p:nvSpPr>
        <p:spPr>
          <a:xfrm>
            <a:off x="270442" y="4052507"/>
            <a:ext cx="3819420" cy="247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Väljakutse tsoon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Rahuldamata vajadused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Pinged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Positiivne stress</a:t>
            </a:r>
          </a:p>
          <a:p>
            <a:pPr marL="838105" lvl="1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enesekindlus</a:t>
            </a:r>
          </a:p>
          <a:p>
            <a:pPr marL="838105" lvl="1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enesekontroll</a:t>
            </a:r>
          </a:p>
          <a:p>
            <a:pPr marL="838105" lvl="1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motiveeritus tegutseda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endParaRPr lang="et-EE" sz="1466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ED48D9-4C0C-4E88-89A8-517A0E9A166B}"/>
              </a:ext>
            </a:extLst>
          </p:cNvPr>
          <p:cNvSpPr txBox="1"/>
          <p:nvPr/>
        </p:nvSpPr>
        <p:spPr>
          <a:xfrm>
            <a:off x="8494054" y="2504122"/>
            <a:ext cx="3424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Ülekoormuse tsoon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Negatiivne stress</a:t>
            </a:r>
          </a:p>
          <a:p>
            <a:pPr marL="990352" lvl="1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paralüüs – apaatia</a:t>
            </a:r>
          </a:p>
          <a:p>
            <a:pPr marL="990352" lvl="1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hirm – põgenemine</a:t>
            </a:r>
          </a:p>
          <a:p>
            <a:pPr marL="990352" lvl="1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viha – rünnak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Enesekontrolli kaotus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Minestamine, pisarad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17A3CB2-D012-4288-B666-C293E3E6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525" y="6214847"/>
            <a:ext cx="1212809" cy="5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434363E-FD2E-4D60-AD67-A953318A69F4}"/>
              </a:ext>
            </a:extLst>
          </p:cNvPr>
          <p:cNvSpPr txBox="1">
            <a:spLocks noChangeArrowheads="1"/>
          </p:cNvSpPr>
          <p:nvPr/>
        </p:nvSpPr>
        <p:spPr>
          <a:xfrm>
            <a:off x="790039" y="321000"/>
            <a:ext cx="841503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altLang="en-US" sz="4400" dirty="0">
                <a:solidFill>
                  <a:schemeClr val="accent1"/>
                </a:solidFill>
              </a:rPr>
              <a:t>MUGAVUS-, VÄLJAKUTSE- JA ÜLEKOORMUSE TSOON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8BE3917-1C9C-42A8-9D95-5E95B176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Situatsioon ja </a:t>
            </a:r>
            <a:r>
              <a:rPr lang="et-EE" dirty="0" err="1"/>
              <a:t>inimkäitumine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834E43C-DF07-413B-AE3B-ACEE69607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71647CAD-3CB6-44E8-B48D-E024D0646674}"/>
              </a:ext>
            </a:extLst>
          </p:cNvPr>
          <p:cNvSpPr/>
          <p:nvPr/>
        </p:nvSpPr>
        <p:spPr bwMode="auto">
          <a:xfrm>
            <a:off x="-9449" y="-63848"/>
            <a:ext cx="12207721" cy="69218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50A2-CCF9-4003-A8F8-64CFFB9E90DB}"/>
              </a:ext>
            </a:extLst>
          </p:cNvPr>
          <p:cNvSpPr txBox="1"/>
          <p:nvPr/>
        </p:nvSpPr>
        <p:spPr>
          <a:xfrm>
            <a:off x="263621" y="6218304"/>
            <a:ext cx="287957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66" dirty="0"/>
              <a:t>Situatsiooni tajumine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97B20-3C82-4F33-A20A-17EDD403F925}"/>
              </a:ext>
            </a:extLst>
          </p:cNvPr>
          <p:cNvSpPr txBox="1"/>
          <p:nvPr/>
        </p:nvSpPr>
        <p:spPr>
          <a:xfrm>
            <a:off x="2964334" y="6247589"/>
            <a:ext cx="687351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/>
              <a:t>Ümbritsev situatsioon: välised sündmused ja tingimused, teiste inimeste käitumine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48260-C4A5-4BC1-8607-6118D572698C}"/>
              </a:ext>
            </a:extLst>
          </p:cNvPr>
          <p:cNvSpPr txBox="1"/>
          <p:nvPr/>
        </p:nvSpPr>
        <p:spPr>
          <a:xfrm>
            <a:off x="283531" y="4168379"/>
            <a:ext cx="287957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66" dirty="0">
                <a:solidFill>
                  <a:srgbClr val="00B050"/>
                </a:solidFill>
              </a:rPr>
              <a:t>Vajadused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1375F-753D-43B5-A801-FBC2FCA76657}"/>
              </a:ext>
            </a:extLst>
          </p:cNvPr>
          <p:cNvSpPr txBox="1"/>
          <p:nvPr/>
        </p:nvSpPr>
        <p:spPr>
          <a:xfrm>
            <a:off x="2967916" y="4168379"/>
            <a:ext cx="3316716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00B050"/>
                </a:solidFill>
              </a:rPr>
              <a:t>Füüsilised: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Toit, vesi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Õhk hingamiseks, soojus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Uni, taastumine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Seksuaalsus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Väljutamine, vabanemine ebavajalikust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4FBF1-2124-48BE-91FA-683563D3C3AC}"/>
              </a:ext>
            </a:extLst>
          </p:cNvPr>
          <p:cNvSpPr txBox="1"/>
          <p:nvPr/>
        </p:nvSpPr>
        <p:spPr>
          <a:xfrm>
            <a:off x="2967916" y="5404754"/>
            <a:ext cx="34789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00B050"/>
                </a:solidFill>
              </a:rPr>
              <a:t>Turvalisus: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Kaitstus füüsiliste ja vaimsete ohtude eest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Turvatunne, hirmu puudumine, usaldus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2F44C-F863-47D3-8F07-041A9D9BAB2C}"/>
              </a:ext>
            </a:extLst>
          </p:cNvPr>
          <p:cNvSpPr txBox="1"/>
          <p:nvPr/>
        </p:nvSpPr>
        <p:spPr>
          <a:xfrm>
            <a:off x="6434117" y="4169976"/>
            <a:ext cx="2648588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00B050"/>
                </a:solidFill>
              </a:rPr>
              <a:t>Sotsiaalsed: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Kontaktid, lähedus, intiimsus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Pühendumine, armastus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Kuulumine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Mõistmine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Heakskiit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Austus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Toetus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Õiglus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87F6C-B7D4-435C-BFC3-20936B1F8444}"/>
              </a:ext>
            </a:extLst>
          </p:cNvPr>
          <p:cNvSpPr txBox="1"/>
          <p:nvPr/>
        </p:nvSpPr>
        <p:spPr>
          <a:xfrm>
            <a:off x="9025723" y="4168379"/>
            <a:ext cx="2879570" cy="195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00B050"/>
                </a:solidFill>
              </a:rPr>
              <a:t>Ego: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Autonoomsus, eneseteostus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Endast lugupidamine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Eraldatus, isiklik ruum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Sõltumatus, vabadus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Kompetentsus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Enesetõhusus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Identiteet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Orientatsioon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Asjatundlikkus</a:t>
            </a:r>
          </a:p>
        </p:txBody>
      </p:sp>
      <p:cxnSp>
        <p:nvCxnSpPr>
          <p:cNvPr id="19" name="Sirgkonnektor 18">
            <a:extLst>
              <a:ext uri="{FF2B5EF4-FFF2-40B4-BE49-F238E27FC236}">
                <a16:creationId xmlns:a16="http://schemas.microsoft.com/office/drawing/2014/main" id="{9C803BC1-ABC2-4378-BAB5-B6AA052E3275}"/>
              </a:ext>
            </a:extLst>
          </p:cNvPr>
          <p:cNvCxnSpPr/>
          <p:nvPr/>
        </p:nvCxnSpPr>
        <p:spPr bwMode="auto">
          <a:xfrm>
            <a:off x="0" y="6118349"/>
            <a:ext cx="12198273" cy="69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irgkonnektor 19">
            <a:extLst>
              <a:ext uri="{FF2B5EF4-FFF2-40B4-BE49-F238E27FC236}">
                <a16:creationId xmlns:a16="http://schemas.microsoft.com/office/drawing/2014/main" id="{C09BCF63-58DB-4717-B886-EF4165020510}"/>
              </a:ext>
            </a:extLst>
          </p:cNvPr>
          <p:cNvCxnSpPr/>
          <p:nvPr/>
        </p:nvCxnSpPr>
        <p:spPr bwMode="auto">
          <a:xfrm>
            <a:off x="-44674" y="4111657"/>
            <a:ext cx="12198273" cy="69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irge noolkonnektor 21">
            <a:extLst>
              <a:ext uri="{FF2B5EF4-FFF2-40B4-BE49-F238E27FC236}">
                <a16:creationId xmlns:a16="http://schemas.microsoft.com/office/drawing/2014/main" id="{DD8B372A-135D-483A-A5F1-63D5D929728A}"/>
              </a:ext>
            </a:extLst>
          </p:cNvPr>
          <p:cNvCxnSpPr/>
          <p:nvPr/>
        </p:nvCxnSpPr>
        <p:spPr bwMode="auto">
          <a:xfrm flipV="1">
            <a:off x="2830899" y="5827513"/>
            <a:ext cx="0" cy="52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irge noolkonnektor 22">
            <a:extLst>
              <a:ext uri="{FF2B5EF4-FFF2-40B4-BE49-F238E27FC236}">
                <a16:creationId xmlns:a16="http://schemas.microsoft.com/office/drawing/2014/main" id="{3CA897A8-5A86-4FD0-B284-A273997B1741}"/>
              </a:ext>
            </a:extLst>
          </p:cNvPr>
          <p:cNvCxnSpPr/>
          <p:nvPr/>
        </p:nvCxnSpPr>
        <p:spPr bwMode="auto">
          <a:xfrm>
            <a:off x="10575234" y="5915671"/>
            <a:ext cx="0" cy="5680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äht: 7-tipuline 28">
            <a:extLst>
              <a:ext uri="{FF2B5EF4-FFF2-40B4-BE49-F238E27FC236}">
                <a16:creationId xmlns:a16="http://schemas.microsoft.com/office/drawing/2014/main" id="{8E712A9A-EC91-4C64-B7D0-850940039A68}"/>
              </a:ext>
            </a:extLst>
          </p:cNvPr>
          <p:cNvSpPr/>
          <p:nvPr/>
        </p:nvSpPr>
        <p:spPr bwMode="auto">
          <a:xfrm>
            <a:off x="1613590" y="1764041"/>
            <a:ext cx="2496994" cy="2276006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ctr" anchorCtr="0" compatLnSpc="1">
            <a:prstTxWarp prst="textNoShape">
              <a:avLst/>
            </a:prstTxWarp>
          </a:bodyPr>
          <a:lstStyle/>
          <a:p>
            <a:pPr algn="ctr" defTabSz="1218895" fontAlgn="base">
              <a:spcBef>
                <a:spcPct val="0"/>
              </a:spcBef>
              <a:spcAft>
                <a:spcPct val="0"/>
              </a:spcAft>
            </a:pPr>
            <a:endParaRPr lang="et-EE" sz="1600" dirty="0">
              <a:solidFill>
                <a:srgbClr val="3C3E6F"/>
              </a:solidFill>
              <a:latin typeface="Arial" charset="0"/>
            </a:endParaRPr>
          </a:p>
          <a:p>
            <a:pPr algn="ctr" defTabSz="1218895" fontAlgn="base">
              <a:spcBef>
                <a:spcPct val="0"/>
              </a:spcBef>
              <a:spcAft>
                <a:spcPct val="0"/>
              </a:spcAft>
            </a:pPr>
            <a:r>
              <a:rPr lang="et-EE" sz="1600" dirty="0">
                <a:solidFill>
                  <a:srgbClr val="3C3E6F"/>
                </a:solidFill>
                <a:latin typeface="Arial" charset="0"/>
              </a:rPr>
              <a:t>rahulolu</a:t>
            </a:r>
          </a:p>
          <a:p>
            <a:pPr algn="ctr" defTabSz="1218895" fontAlgn="base">
              <a:spcBef>
                <a:spcPct val="0"/>
              </a:spcBef>
              <a:spcAft>
                <a:spcPct val="0"/>
              </a:spcAft>
            </a:pPr>
            <a:r>
              <a:rPr lang="et-EE" sz="1600" dirty="0">
                <a:latin typeface="Arial" charset="0"/>
              </a:rPr>
              <a:t>õnn</a:t>
            </a:r>
          </a:p>
          <a:p>
            <a:pPr algn="ctr" defTabSz="1218895" fontAlgn="base">
              <a:spcBef>
                <a:spcPct val="0"/>
              </a:spcBef>
              <a:spcAft>
                <a:spcPct val="0"/>
              </a:spcAft>
            </a:pPr>
            <a:r>
              <a:rPr lang="et-EE" sz="1600" dirty="0">
                <a:solidFill>
                  <a:srgbClr val="3C3E6F"/>
                </a:solidFill>
                <a:latin typeface="Arial" charset="0"/>
              </a:rPr>
              <a:t>lõdvestus</a:t>
            </a:r>
          </a:p>
        </p:txBody>
      </p:sp>
      <p:sp>
        <p:nvSpPr>
          <p:cNvPr id="33" name="Vabakuju: kujund 32">
            <a:extLst>
              <a:ext uri="{FF2B5EF4-FFF2-40B4-BE49-F238E27FC236}">
                <a16:creationId xmlns:a16="http://schemas.microsoft.com/office/drawing/2014/main" id="{A25338FA-0D7D-4E10-84FD-A57AD7B525F1}"/>
              </a:ext>
            </a:extLst>
          </p:cNvPr>
          <p:cNvSpPr/>
          <p:nvPr/>
        </p:nvSpPr>
        <p:spPr bwMode="auto">
          <a:xfrm>
            <a:off x="4158229" y="3223773"/>
            <a:ext cx="1275574" cy="1596831"/>
          </a:xfrm>
          <a:custGeom>
            <a:avLst/>
            <a:gdLst>
              <a:gd name="connsiteX0" fmla="*/ 956930 w 956930"/>
              <a:gd name="connsiteY0" fmla="*/ 1197935 h 1197935"/>
              <a:gd name="connsiteX1" fmla="*/ 496186 w 956930"/>
              <a:gd name="connsiteY1" fmla="*/ 276446 h 1197935"/>
              <a:gd name="connsiteX2" fmla="*/ 0 w 956930"/>
              <a:gd name="connsiteY2" fmla="*/ 0 h 119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930" h="1197935">
                <a:moveTo>
                  <a:pt x="956930" y="1197935"/>
                </a:moveTo>
                <a:cubicBezTo>
                  <a:pt x="806302" y="837018"/>
                  <a:pt x="655674" y="476102"/>
                  <a:pt x="496186" y="276446"/>
                </a:cubicBezTo>
                <a:cubicBezTo>
                  <a:pt x="336698" y="76790"/>
                  <a:pt x="168349" y="3839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7FA04-9097-4F3F-A92A-485AAB1B42CD}"/>
              </a:ext>
            </a:extLst>
          </p:cNvPr>
          <p:cNvSpPr txBox="1"/>
          <p:nvPr/>
        </p:nvSpPr>
        <p:spPr>
          <a:xfrm>
            <a:off x="3707475" y="3403342"/>
            <a:ext cx="124781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00B050"/>
                </a:solidFill>
              </a:rPr>
              <a:t>Vajadused rahuldatud</a:t>
            </a:r>
          </a:p>
        </p:txBody>
      </p:sp>
      <p:sp>
        <p:nvSpPr>
          <p:cNvPr id="37" name="Vabakuju: kujund 36">
            <a:extLst>
              <a:ext uri="{FF2B5EF4-FFF2-40B4-BE49-F238E27FC236}">
                <a16:creationId xmlns:a16="http://schemas.microsoft.com/office/drawing/2014/main" id="{BBFC9467-1313-418F-9360-D82852491F15}"/>
              </a:ext>
            </a:extLst>
          </p:cNvPr>
          <p:cNvSpPr/>
          <p:nvPr/>
        </p:nvSpPr>
        <p:spPr bwMode="auto">
          <a:xfrm flipH="1">
            <a:off x="5511075" y="3382671"/>
            <a:ext cx="1157492" cy="1437931"/>
          </a:xfrm>
          <a:custGeom>
            <a:avLst/>
            <a:gdLst>
              <a:gd name="connsiteX0" fmla="*/ 956930 w 956930"/>
              <a:gd name="connsiteY0" fmla="*/ 1197935 h 1197935"/>
              <a:gd name="connsiteX1" fmla="*/ 496186 w 956930"/>
              <a:gd name="connsiteY1" fmla="*/ 276446 h 1197935"/>
              <a:gd name="connsiteX2" fmla="*/ 0 w 956930"/>
              <a:gd name="connsiteY2" fmla="*/ 0 h 119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930" h="1197935">
                <a:moveTo>
                  <a:pt x="956930" y="1197935"/>
                </a:moveTo>
                <a:cubicBezTo>
                  <a:pt x="806302" y="837018"/>
                  <a:pt x="655674" y="476102"/>
                  <a:pt x="496186" y="276446"/>
                </a:cubicBezTo>
                <a:cubicBezTo>
                  <a:pt x="336698" y="76790"/>
                  <a:pt x="168349" y="3839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98D9AB-1FE4-4D94-A39C-F70130477E05}"/>
              </a:ext>
            </a:extLst>
          </p:cNvPr>
          <p:cNvSpPr txBox="1"/>
          <p:nvPr/>
        </p:nvSpPr>
        <p:spPr>
          <a:xfrm>
            <a:off x="4959429" y="3193392"/>
            <a:ext cx="124781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FF0000"/>
                </a:solidFill>
              </a:rPr>
              <a:t>Vajadused rahuldamata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3CE79A-C7E0-4853-9D5A-33F84A43EB1D}"/>
              </a:ext>
            </a:extLst>
          </p:cNvPr>
          <p:cNvSpPr txBox="1"/>
          <p:nvPr/>
        </p:nvSpPr>
        <p:spPr>
          <a:xfrm>
            <a:off x="313278" y="1738660"/>
            <a:ext cx="287957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66" dirty="0">
                <a:solidFill>
                  <a:srgbClr val="FF0000"/>
                </a:solidFill>
              </a:rPr>
              <a:t>Emotsioonid</a:t>
            </a:r>
          </a:p>
        </p:txBody>
      </p:sp>
      <p:sp>
        <p:nvSpPr>
          <p:cNvPr id="42" name="Plahvatus: 14-punktine 41">
            <a:extLst>
              <a:ext uri="{FF2B5EF4-FFF2-40B4-BE49-F238E27FC236}">
                <a16:creationId xmlns:a16="http://schemas.microsoft.com/office/drawing/2014/main" id="{DBA21EFA-B41C-49FD-AE79-907589CFC0F9}"/>
              </a:ext>
            </a:extLst>
          </p:cNvPr>
          <p:cNvSpPr/>
          <p:nvPr/>
        </p:nvSpPr>
        <p:spPr bwMode="auto">
          <a:xfrm>
            <a:off x="6577611" y="1897491"/>
            <a:ext cx="2381901" cy="2293675"/>
          </a:xfrm>
          <a:prstGeom prst="irregularSeal2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algn="ctr" defTabSz="1218895" fontAlgn="base">
              <a:spcBef>
                <a:spcPct val="0"/>
              </a:spcBef>
              <a:spcAft>
                <a:spcPct val="0"/>
              </a:spcAft>
            </a:pPr>
            <a:endParaRPr lang="et-EE" sz="1866" dirty="0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27B8EC-67B2-49B3-8665-636AA76D8908}"/>
              </a:ext>
            </a:extLst>
          </p:cNvPr>
          <p:cNvSpPr txBox="1"/>
          <p:nvPr/>
        </p:nvSpPr>
        <p:spPr>
          <a:xfrm>
            <a:off x="8684291" y="3476046"/>
            <a:ext cx="124781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b="1" dirty="0">
                <a:solidFill>
                  <a:srgbClr val="FFC000"/>
                </a:solidFill>
              </a:rPr>
              <a:t>esmased tunded</a:t>
            </a:r>
          </a:p>
        </p:txBody>
      </p:sp>
      <p:sp>
        <p:nvSpPr>
          <p:cNvPr id="49" name="Vabakuju: kujund 48">
            <a:extLst>
              <a:ext uri="{FF2B5EF4-FFF2-40B4-BE49-F238E27FC236}">
                <a16:creationId xmlns:a16="http://schemas.microsoft.com/office/drawing/2014/main" id="{810E9F11-A27A-4D16-B873-85A1A8D4EA07}"/>
              </a:ext>
            </a:extLst>
          </p:cNvPr>
          <p:cNvSpPr/>
          <p:nvPr/>
        </p:nvSpPr>
        <p:spPr bwMode="auto">
          <a:xfrm>
            <a:off x="4823617" y="846475"/>
            <a:ext cx="2649823" cy="1564220"/>
          </a:xfrm>
          <a:custGeom>
            <a:avLst/>
            <a:gdLst>
              <a:gd name="connsiteX0" fmla="*/ 956930 w 956930"/>
              <a:gd name="connsiteY0" fmla="*/ 1197935 h 1197935"/>
              <a:gd name="connsiteX1" fmla="*/ 496186 w 956930"/>
              <a:gd name="connsiteY1" fmla="*/ 276446 h 1197935"/>
              <a:gd name="connsiteX2" fmla="*/ 0 w 956930"/>
              <a:gd name="connsiteY2" fmla="*/ 0 h 119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930" h="1197935">
                <a:moveTo>
                  <a:pt x="956930" y="1197935"/>
                </a:moveTo>
                <a:cubicBezTo>
                  <a:pt x="806302" y="837018"/>
                  <a:pt x="655674" y="476102"/>
                  <a:pt x="496186" y="276446"/>
                </a:cubicBezTo>
                <a:cubicBezTo>
                  <a:pt x="336698" y="76790"/>
                  <a:pt x="168349" y="3839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45" name="Vooskeemikujund &quot;konnektor&quot; 44">
            <a:extLst>
              <a:ext uri="{FF2B5EF4-FFF2-40B4-BE49-F238E27FC236}">
                <a16:creationId xmlns:a16="http://schemas.microsoft.com/office/drawing/2014/main" id="{9B5AB0FC-CA57-45DE-8C88-A8D4E980111F}"/>
              </a:ext>
            </a:extLst>
          </p:cNvPr>
          <p:cNvSpPr/>
          <p:nvPr/>
        </p:nvSpPr>
        <p:spPr bwMode="auto">
          <a:xfrm>
            <a:off x="4695868" y="1711647"/>
            <a:ext cx="2100694" cy="9379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1466" dirty="0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303ED4-5C67-429F-821D-0F8C1BA1CD82}"/>
              </a:ext>
            </a:extLst>
          </p:cNvPr>
          <p:cNvSpPr txBox="1"/>
          <p:nvPr/>
        </p:nvSpPr>
        <p:spPr>
          <a:xfrm>
            <a:off x="4845648" y="1812912"/>
            <a:ext cx="28795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chemeClr val="tx2"/>
                </a:solidFill>
              </a:rPr>
              <a:t>Enesekindlus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Väljakutse vastuvõtt</a:t>
            </a:r>
          </a:p>
          <a:p>
            <a:pPr marL="380905" indent="-380905">
              <a:buFont typeface="Arial" panose="020B0604020202020204" pitchFamily="34" charset="0"/>
              <a:buChar char="•"/>
            </a:pPr>
            <a:r>
              <a:rPr lang="et-EE" sz="1200" dirty="0"/>
              <a:t>Venitustsoon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352153-E7B0-4E1F-B971-FE2DFA2943A7}"/>
              </a:ext>
            </a:extLst>
          </p:cNvPr>
          <p:cNvSpPr txBox="1"/>
          <p:nvPr/>
        </p:nvSpPr>
        <p:spPr>
          <a:xfrm>
            <a:off x="4438377" y="1204290"/>
            <a:ext cx="124781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00B050"/>
                </a:solidFill>
              </a:rPr>
              <a:t>Motiveeritus</a:t>
            </a:r>
          </a:p>
          <a:p>
            <a:r>
              <a:rPr lang="et-EE" sz="1333" dirty="0">
                <a:solidFill>
                  <a:srgbClr val="00B050"/>
                </a:solidFill>
              </a:rPr>
              <a:t>Energia</a:t>
            </a:r>
          </a:p>
        </p:txBody>
      </p:sp>
      <p:sp>
        <p:nvSpPr>
          <p:cNvPr id="53" name="Vooskeemikujund &quot;konnektor&quot; 52">
            <a:extLst>
              <a:ext uri="{FF2B5EF4-FFF2-40B4-BE49-F238E27FC236}">
                <a16:creationId xmlns:a16="http://schemas.microsoft.com/office/drawing/2014/main" id="{6F66FFF5-18B7-4C17-9D38-DD71E886D9B9}"/>
              </a:ext>
            </a:extLst>
          </p:cNvPr>
          <p:cNvSpPr/>
          <p:nvPr/>
        </p:nvSpPr>
        <p:spPr bwMode="auto">
          <a:xfrm>
            <a:off x="2641516" y="423072"/>
            <a:ext cx="2100694" cy="9379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1466" dirty="0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EE3376-9577-48EF-9329-F4FDEC31FBD9}"/>
              </a:ext>
            </a:extLst>
          </p:cNvPr>
          <p:cNvSpPr txBox="1"/>
          <p:nvPr/>
        </p:nvSpPr>
        <p:spPr>
          <a:xfrm>
            <a:off x="2793817" y="533225"/>
            <a:ext cx="182206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333" dirty="0">
                <a:solidFill>
                  <a:srgbClr val="05179F"/>
                </a:solidFill>
              </a:rPr>
              <a:t>Aktiivne oma vajaduste eest seismine</a:t>
            </a:r>
            <a:endParaRPr lang="et-EE" sz="1200" dirty="0">
              <a:solidFill>
                <a:srgbClr val="05179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B128BA-982C-4536-97F5-8E2D891E0602}"/>
              </a:ext>
            </a:extLst>
          </p:cNvPr>
          <p:cNvSpPr txBox="1"/>
          <p:nvPr/>
        </p:nvSpPr>
        <p:spPr>
          <a:xfrm>
            <a:off x="327064" y="217702"/>
            <a:ext cx="287957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66" dirty="0">
                <a:solidFill>
                  <a:srgbClr val="05179F"/>
                </a:solidFill>
              </a:rPr>
              <a:t>Käitumine</a:t>
            </a:r>
          </a:p>
        </p:txBody>
      </p:sp>
      <p:cxnSp>
        <p:nvCxnSpPr>
          <p:cNvPr id="62" name="Sirgkonnektor 61">
            <a:extLst>
              <a:ext uri="{FF2B5EF4-FFF2-40B4-BE49-F238E27FC236}">
                <a16:creationId xmlns:a16="http://schemas.microsoft.com/office/drawing/2014/main" id="{6C046C09-06FC-4D5E-A28C-AC9E5105A901}"/>
              </a:ext>
            </a:extLst>
          </p:cNvPr>
          <p:cNvCxnSpPr/>
          <p:nvPr/>
        </p:nvCxnSpPr>
        <p:spPr bwMode="auto">
          <a:xfrm>
            <a:off x="0" y="1714542"/>
            <a:ext cx="12198273" cy="69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Vabakuju: kujund 63">
            <a:extLst>
              <a:ext uri="{FF2B5EF4-FFF2-40B4-BE49-F238E27FC236}">
                <a16:creationId xmlns:a16="http://schemas.microsoft.com/office/drawing/2014/main" id="{A2DCEB5F-382B-4B6F-995C-EFBBDC29119A}"/>
              </a:ext>
            </a:extLst>
          </p:cNvPr>
          <p:cNvSpPr/>
          <p:nvPr/>
        </p:nvSpPr>
        <p:spPr bwMode="auto">
          <a:xfrm flipH="1">
            <a:off x="2389737" y="1263519"/>
            <a:ext cx="454724" cy="933219"/>
          </a:xfrm>
          <a:custGeom>
            <a:avLst/>
            <a:gdLst>
              <a:gd name="connsiteX0" fmla="*/ 956930 w 956930"/>
              <a:gd name="connsiteY0" fmla="*/ 1197935 h 1197935"/>
              <a:gd name="connsiteX1" fmla="*/ 496186 w 956930"/>
              <a:gd name="connsiteY1" fmla="*/ 276446 h 1197935"/>
              <a:gd name="connsiteX2" fmla="*/ 0 w 956930"/>
              <a:gd name="connsiteY2" fmla="*/ 0 h 119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930" h="1197935">
                <a:moveTo>
                  <a:pt x="956930" y="1197935"/>
                </a:moveTo>
                <a:cubicBezTo>
                  <a:pt x="806302" y="837018"/>
                  <a:pt x="655674" y="476102"/>
                  <a:pt x="496186" y="276446"/>
                </a:cubicBezTo>
                <a:cubicBezTo>
                  <a:pt x="336698" y="76790"/>
                  <a:pt x="168349" y="3839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333FAD-584A-493B-BB45-57DA5EA54BB3}"/>
              </a:ext>
            </a:extLst>
          </p:cNvPr>
          <p:cNvSpPr txBox="1"/>
          <p:nvPr/>
        </p:nvSpPr>
        <p:spPr>
          <a:xfrm>
            <a:off x="1488358" y="1156187"/>
            <a:ext cx="124781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00B050"/>
                </a:solidFill>
              </a:rPr>
              <a:t>Vajadused rahuldatud</a:t>
            </a:r>
          </a:p>
        </p:txBody>
      </p:sp>
      <p:sp>
        <p:nvSpPr>
          <p:cNvPr id="68" name="Vooskeemikujund &quot;konnektor&quot; 67">
            <a:extLst>
              <a:ext uri="{FF2B5EF4-FFF2-40B4-BE49-F238E27FC236}">
                <a16:creationId xmlns:a16="http://schemas.microsoft.com/office/drawing/2014/main" id="{771D6BCA-B24B-4D3F-852F-7ED427953699}"/>
              </a:ext>
            </a:extLst>
          </p:cNvPr>
          <p:cNvSpPr/>
          <p:nvPr/>
        </p:nvSpPr>
        <p:spPr bwMode="auto">
          <a:xfrm>
            <a:off x="9508997" y="2694349"/>
            <a:ext cx="1579262" cy="9379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1466" dirty="0">
              <a:solidFill>
                <a:srgbClr val="3C3E6F"/>
              </a:solidFill>
              <a:latin typeface="Arial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3775AD-ED32-4C84-94B8-31FCB0F443D1}"/>
              </a:ext>
            </a:extLst>
          </p:cNvPr>
          <p:cNvSpPr txBox="1"/>
          <p:nvPr/>
        </p:nvSpPr>
        <p:spPr>
          <a:xfrm>
            <a:off x="6748114" y="2644061"/>
            <a:ext cx="1822069" cy="9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>
                <a:solidFill>
                  <a:schemeClr val="tx2"/>
                </a:solidFill>
              </a:rPr>
              <a:t>pinge</a:t>
            </a:r>
          </a:p>
          <a:p>
            <a:pPr algn="ctr"/>
            <a:r>
              <a:rPr lang="et-EE" sz="1333" dirty="0"/>
              <a:t>frustratsioon</a:t>
            </a:r>
          </a:p>
          <a:p>
            <a:pPr algn="ctr"/>
            <a:r>
              <a:rPr lang="et-EE" sz="1333" dirty="0"/>
              <a:t>ohutunne</a:t>
            </a:r>
          </a:p>
          <a:p>
            <a:pPr algn="ctr"/>
            <a:r>
              <a:rPr lang="et-EE" sz="1333" dirty="0"/>
              <a:t>ärevus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A8E65F-F283-4917-858E-F45076C01A80}"/>
              </a:ext>
            </a:extLst>
          </p:cNvPr>
          <p:cNvSpPr txBox="1"/>
          <p:nvPr/>
        </p:nvSpPr>
        <p:spPr>
          <a:xfrm>
            <a:off x="10895444" y="3526856"/>
            <a:ext cx="135988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FF0000"/>
                </a:solidFill>
              </a:rPr>
              <a:t>sekundaarsed tunded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E0EFF9-80C0-4A71-93F6-8E5E673CFCF5}"/>
              </a:ext>
            </a:extLst>
          </p:cNvPr>
          <p:cNvSpPr txBox="1"/>
          <p:nvPr/>
        </p:nvSpPr>
        <p:spPr>
          <a:xfrm>
            <a:off x="9387592" y="2809260"/>
            <a:ext cx="182206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333" dirty="0">
                <a:solidFill>
                  <a:schemeClr val="bg1"/>
                </a:solidFill>
              </a:rPr>
              <a:t>jõuetus</a:t>
            </a:r>
          </a:p>
          <a:p>
            <a:pPr algn="ctr"/>
            <a:r>
              <a:rPr lang="et-EE" sz="1200" dirty="0">
                <a:solidFill>
                  <a:schemeClr val="bg1"/>
                </a:solidFill>
              </a:rPr>
              <a:t>ülekoormus</a:t>
            </a:r>
          </a:p>
          <a:p>
            <a:pPr algn="ctr"/>
            <a:r>
              <a:rPr lang="et-EE" sz="1200" dirty="0">
                <a:solidFill>
                  <a:schemeClr val="bg1"/>
                </a:solidFill>
              </a:rPr>
              <a:t>stress</a:t>
            </a:r>
          </a:p>
        </p:txBody>
      </p:sp>
      <p:sp>
        <p:nvSpPr>
          <p:cNvPr id="75" name="Vooskeemikujund &quot;konnektor&quot; 74">
            <a:extLst>
              <a:ext uri="{FF2B5EF4-FFF2-40B4-BE49-F238E27FC236}">
                <a16:creationId xmlns:a16="http://schemas.microsoft.com/office/drawing/2014/main" id="{A3B9C4BD-9B24-40EF-8CF5-E2B7CBFF5D1D}"/>
              </a:ext>
            </a:extLst>
          </p:cNvPr>
          <p:cNvSpPr/>
          <p:nvPr/>
        </p:nvSpPr>
        <p:spPr bwMode="auto">
          <a:xfrm>
            <a:off x="2013149" y="2188425"/>
            <a:ext cx="1690186" cy="1532807"/>
          </a:xfrm>
          <a:prstGeom prst="flowChartConnector">
            <a:avLst/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>
              <a:solidFill>
                <a:srgbClr val="3C3E6F"/>
              </a:solidFill>
              <a:latin typeface="Arial" charset="0"/>
            </a:endParaRPr>
          </a:p>
        </p:txBody>
      </p:sp>
      <p:cxnSp>
        <p:nvCxnSpPr>
          <p:cNvPr id="76" name="Sirge noolkonnektor 75">
            <a:extLst>
              <a:ext uri="{FF2B5EF4-FFF2-40B4-BE49-F238E27FC236}">
                <a16:creationId xmlns:a16="http://schemas.microsoft.com/office/drawing/2014/main" id="{62F46C5B-2CA0-4AA2-AD79-F4656754516A}"/>
              </a:ext>
            </a:extLst>
          </p:cNvPr>
          <p:cNvCxnSpPr/>
          <p:nvPr/>
        </p:nvCxnSpPr>
        <p:spPr bwMode="auto">
          <a:xfrm>
            <a:off x="8623036" y="3145968"/>
            <a:ext cx="8314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784B168-5ACD-4D5B-9844-B884217F9959}"/>
              </a:ext>
            </a:extLst>
          </p:cNvPr>
          <p:cNvSpPr txBox="1"/>
          <p:nvPr/>
        </p:nvSpPr>
        <p:spPr>
          <a:xfrm>
            <a:off x="7471447" y="296147"/>
            <a:ext cx="1445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>
              <a:defRPr/>
            </a:pPr>
            <a:r>
              <a:rPr lang="et-EE" sz="1400" dirty="0">
                <a:solidFill>
                  <a:srgbClr val="05179F"/>
                </a:solidFill>
              </a:rPr>
              <a:t>Vaikimine</a:t>
            </a:r>
          </a:p>
          <a:p>
            <a:pPr defTabSz="685983">
              <a:defRPr/>
            </a:pPr>
            <a:r>
              <a:rPr lang="et-EE" sz="1400" dirty="0">
                <a:solidFill>
                  <a:srgbClr val="05179F"/>
                </a:solidFill>
              </a:rPr>
              <a:t>Allaneelamine</a:t>
            </a:r>
          </a:p>
          <a:p>
            <a:pPr defTabSz="685983">
              <a:defRPr/>
            </a:pPr>
            <a:r>
              <a:rPr lang="et-EE" sz="1400" dirty="0">
                <a:solidFill>
                  <a:srgbClr val="05179F"/>
                </a:solidFill>
              </a:rPr>
              <a:t>Alistumine</a:t>
            </a:r>
          </a:p>
          <a:p>
            <a:pPr defTabSz="685983">
              <a:defRPr/>
            </a:pPr>
            <a:r>
              <a:rPr lang="et-EE" sz="1400" dirty="0">
                <a:solidFill>
                  <a:srgbClr val="05179F"/>
                </a:solidFill>
              </a:rPr>
              <a:t>Põgenemine</a:t>
            </a:r>
            <a:endParaRPr lang="et-EE" sz="1333" dirty="0">
              <a:solidFill>
                <a:srgbClr val="05179F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320731-EA8A-4B64-AAF1-CF073E3FA52B}"/>
              </a:ext>
            </a:extLst>
          </p:cNvPr>
          <p:cNvSpPr txBox="1"/>
          <p:nvPr/>
        </p:nvSpPr>
        <p:spPr>
          <a:xfrm>
            <a:off x="9102610" y="296147"/>
            <a:ext cx="1456387" cy="13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solidFill>
                  <a:srgbClr val="05179F"/>
                </a:solidFill>
              </a:rPr>
              <a:t>Mõistmatus</a:t>
            </a:r>
          </a:p>
          <a:p>
            <a:r>
              <a:rPr lang="et-EE" sz="1400" dirty="0">
                <a:solidFill>
                  <a:srgbClr val="05179F"/>
                </a:solidFill>
              </a:rPr>
              <a:t>Tundetus</a:t>
            </a:r>
          </a:p>
          <a:p>
            <a:r>
              <a:rPr lang="et-EE" sz="1400" dirty="0">
                <a:solidFill>
                  <a:srgbClr val="05179F"/>
                </a:solidFill>
              </a:rPr>
              <a:t>Minnalaskmine</a:t>
            </a:r>
          </a:p>
          <a:p>
            <a:r>
              <a:rPr lang="et-EE" sz="1400" dirty="0">
                <a:solidFill>
                  <a:srgbClr val="05179F"/>
                </a:solidFill>
              </a:rPr>
              <a:t>Soov surra</a:t>
            </a:r>
          </a:p>
          <a:p>
            <a:endParaRPr lang="et-EE" sz="1400" dirty="0">
              <a:solidFill>
                <a:srgbClr val="05179F"/>
              </a:solidFill>
            </a:endParaRPr>
          </a:p>
          <a:p>
            <a:endParaRPr lang="et-EE" sz="1333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57AAEA-C813-47B6-AE77-3817CCB8844A}"/>
              </a:ext>
            </a:extLst>
          </p:cNvPr>
          <p:cNvSpPr txBox="1"/>
          <p:nvPr/>
        </p:nvSpPr>
        <p:spPr>
          <a:xfrm>
            <a:off x="10558997" y="270789"/>
            <a:ext cx="1541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solidFill>
                  <a:srgbClr val="05179F"/>
                </a:solidFill>
              </a:rPr>
              <a:t>Provotseerimine</a:t>
            </a:r>
          </a:p>
          <a:p>
            <a:r>
              <a:rPr lang="et-EE" sz="1400" dirty="0">
                <a:solidFill>
                  <a:srgbClr val="05179F"/>
                </a:solidFill>
              </a:rPr>
              <a:t>Võimumängud</a:t>
            </a:r>
          </a:p>
          <a:p>
            <a:r>
              <a:rPr lang="et-EE" sz="1400" dirty="0">
                <a:solidFill>
                  <a:srgbClr val="05179F"/>
                </a:solidFill>
              </a:rPr>
              <a:t>Ründamine</a:t>
            </a:r>
          </a:p>
          <a:p>
            <a:r>
              <a:rPr lang="et-EE" sz="1400" dirty="0">
                <a:solidFill>
                  <a:srgbClr val="05179F"/>
                </a:solidFill>
              </a:rPr>
              <a:t>Vägivaldsus</a:t>
            </a:r>
            <a:endParaRPr lang="et-EE" sz="1333" dirty="0">
              <a:solidFill>
                <a:srgbClr val="05179F"/>
              </a:solidFill>
            </a:endParaRPr>
          </a:p>
        </p:txBody>
      </p:sp>
      <p:cxnSp>
        <p:nvCxnSpPr>
          <p:cNvPr id="84" name="Sirge noolkonnektor 83">
            <a:extLst>
              <a:ext uri="{FF2B5EF4-FFF2-40B4-BE49-F238E27FC236}">
                <a16:creationId xmlns:a16="http://schemas.microsoft.com/office/drawing/2014/main" id="{1F151C17-2381-47D4-AB2E-20F011C8EB30}"/>
              </a:ext>
            </a:extLst>
          </p:cNvPr>
          <p:cNvCxnSpPr/>
          <p:nvPr/>
        </p:nvCxnSpPr>
        <p:spPr bwMode="auto">
          <a:xfrm flipH="1" flipV="1">
            <a:off x="9631381" y="1360972"/>
            <a:ext cx="452421" cy="1285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irge noolkonnektor 86">
            <a:extLst>
              <a:ext uri="{FF2B5EF4-FFF2-40B4-BE49-F238E27FC236}">
                <a16:creationId xmlns:a16="http://schemas.microsoft.com/office/drawing/2014/main" id="{4B3EB37D-FAC6-4816-BC72-3E84D383DF41}"/>
              </a:ext>
            </a:extLst>
          </p:cNvPr>
          <p:cNvCxnSpPr/>
          <p:nvPr/>
        </p:nvCxnSpPr>
        <p:spPr bwMode="auto">
          <a:xfrm flipV="1">
            <a:off x="10575235" y="1398639"/>
            <a:ext cx="480463" cy="123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irge noolkonnektor 90">
            <a:extLst>
              <a:ext uri="{FF2B5EF4-FFF2-40B4-BE49-F238E27FC236}">
                <a16:creationId xmlns:a16="http://schemas.microsoft.com/office/drawing/2014/main" id="{A6B5F694-CA07-4917-AB18-76A665B11EF7}"/>
              </a:ext>
            </a:extLst>
          </p:cNvPr>
          <p:cNvCxnSpPr/>
          <p:nvPr/>
        </p:nvCxnSpPr>
        <p:spPr bwMode="auto">
          <a:xfrm flipH="1" flipV="1">
            <a:off x="8306781" y="1393228"/>
            <a:ext cx="1558469" cy="1315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2C7DD0D-9D45-452F-8531-43509B0EEE0C}"/>
              </a:ext>
            </a:extLst>
          </p:cNvPr>
          <p:cNvSpPr txBox="1"/>
          <p:nvPr/>
        </p:nvSpPr>
        <p:spPr>
          <a:xfrm>
            <a:off x="8956666" y="1740107"/>
            <a:ext cx="107200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FF0000"/>
                </a:solidFill>
              </a:rPr>
              <a:t>Ärevus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677FD7-C195-4064-8B34-155AE4DD10C2}"/>
              </a:ext>
            </a:extLst>
          </p:cNvPr>
          <p:cNvSpPr txBox="1"/>
          <p:nvPr/>
        </p:nvSpPr>
        <p:spPr>
          <a:xfrm>
            <a:off x="9877085" y="1743506"/>
            <a:ext cx="9614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FF0000"/>
                </a:solidFill>
              </a:rPr>
              <a:t>Paralüüs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E109A8-4A76-4F53-850C-3F4928A4349A}"/>
              </a:ext>
            </a:extLst>
          </p:cNvPr>
          <p:cNvSpPr txBox="1"/>
          <p:nvPr/>
        </p:nvSpPr>
        <p:spPr>
          <a:xfrm>
            <a:off x="10972165" y="1741738"/>
            <a:ext cx="107200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33" dirty="0">
                <a:solidFill>
                  <a:srgbClr val="FF0000"/>
                </a:solidFill>
              </a:rPr>
              <a:t>Raev</a:t>
            </a:r>
          </a:p>
        </p:txBody>
      </p:sp>
      <p:sp>
        <p:nvSpPr>
          <p:cNvPr id="99" name="Vabakuju: kujund 98">
            <a:extLst>
              <a:ext uri="{FF2B5EF4-FFF2-40B4-BE49-F238E27FC236}">
                <a16:creationId xmlns:a16="http://schemas.microsoft.com/office/drawing/2014/main" id="{336EB3BC-CD21-4044-83F4-5DC784560A62}"/>
              </a:ext>
            </a:extLst>
          </p:cNvPr>
          <p:cNvSpPr/>
          <p:nvPr/>
        </p:nvSpPr>
        <p:spPr bwMode="auto">
          <a:xfrm flipH="1" flipV="1">
            <a:off x="3919119" y="1431503"/>
            <a:ext cx="2643366" cy="1867076"/>
          </a:xfrm>
          <a:custGeom>
            <a:avLst/>
            <a:gdLst>
              <a:gd name="connsiteX0" fmla="*/ 956930 w 956930"/>
              <a:gd name="connsiteY0" fmla="*/ 1197935 h 1197935"/>
              <a:gd name="connsiteX1" fmla="*/ 496186 w 956930"/>
              <a:gd name="connsiteY1" fmla="*/ 276446 h 1197935"/>
              <a:gd name="connsiteX2" fmla="*/ 0 w 956930"/>
              <a:gd name="connsiteY2" fmla="*/ 0 h 119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930" h="1197935">
                <a:moveTo>
                  <a:pt x="956930" y="1197935"/>
                </a:moveTo>
                <a:cubicBezTo>
                  <a:pt x="806302" y="837018"/>
                  <a:pt x="655674" y="476102"/>
                  <a:pt x="496186" y="276446"/>
                </a:cubicBezTo>
                <a:cubicBezTo>
                  <a:pt x="336698" y="76790"/>
                  <a:pt x="168349" y="3839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t-EE" sz="3199">
              <a:solidFill>
                <a:srgbClr val="3C3E6F"/>
              </a:solidFill>
              <a:latin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FA5398-B300-4875-B942-9AA8060B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525" y="6214847"/>
            <a:ext cx="1212809" cy="5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1" grpId="0"/>
      <p:bldP spid="13" grpId="0"/>
      <p:bldP spid="15" grpId="0"/>
      <p:bldP spid="17" grpId="0"/>
      <p:bldP spid="29" grpId="0" animBg="1"/>
      <p:bldP spid="33" grpId="0" animBg="1"/>
      <p:bldP spid="35" grpId="0"/>
      <p:bldP spid="37" grpId="0" animBg="1"/>
      <p:bldP spid="39" grpId="0"/>
      <p:bldP spid="41" grpId="0"/>
      <p:bldP spid="42" grpId="0" animBg="1"/>
      <p:bldP spid="44" grpId="0"/>
      <p:bldP spid="49" grpId="0" animBg="1"/>
      <p:bldP spid="45" grpId="0" animBg="1"/>
      <p:bldP spid="47" grpId="0"/>
      <p:bldP spid="51" grpId="0"/>
      <p:bldP spid="53" grpId="0" animBg="1"/>
      <p:bldP spid="55" grpId="0"/>
      <p:bldP spid="61" grpId="0"/>
      <p:bldP spid="64" grpId="0" animBg="1"/>
      <p:bldP spid="66" grpId="0"/>
      <p:bldP spid="68" grpId="0" animBg="1"/>
      <p:bldP spid="70" grpId="0"/>
      <p:bldP spid="72" grpId="0"/>
      <p:bldP spid="74" grpId="0"/>
      <p:bldP spid="79" grpId="0"/>
      <p:bldP spid="81" grpId="0"/>
      <p:bldP spid="83" grpId="0"/>
      <p:bldP spid="94" grpId="0"/>
      <p:bldP spid="96" grpId="0"/>
      <p:bldP spid="98" grpId="0"/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DDEADC-4597-4B40-83AD-B05E7BDC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279" y="491173"/>
            <a:ext cx="959203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ENESEHINNANG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B54476-344C-45EB-9F42-A5653F6A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79" y="2189019"/>
            <a:ext cx="10180139" cy="3491346"/>
          </a:xfrm>
        </p:spPr>
        <p:txBody>
          <a:bodyPr>
            <a:normAutofit/>
          </a:bodyPr>
          <a:lstStyle/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Ainult </a:t>
            </a: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kõrgelt arenenud eneseteadvus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oma emotsioonide aktsepteerimine ja isiklike reaktsioonimustrite mõistmine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suudavad meid varustada piisava enesehinnanguga, et öelda “ei“ või „jah“ kui see on kohane või meie vaimse tervise ja sotsiaalse heaolu jaoks vajalik.	</a:t>
            </a:r>
          </a:p>
          <a:p>
            <a:pPr marL="0" indent="0" algn="r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t-EE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Jesper</a:t>
            </a:r>
            <a:r>
              <a:rPr lang="et-EE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Juul	</a:t>
            </a:r>
            <a:endParaRPr lang="et-EE" sz="2400" b="1" i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C9400494-FAA6-454D-BC1B-6958A0CAF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615" y="2198688"/>
            <a:ext cx="9823948" cy="38227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t-EE" altLang="et-EE" dirty="0">
                <a:cs typeface="Times New Roman" panose="02020603050405020304" pitchFamily="18" charset="0"/>
              </a:rPr>
              <a:t>	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Meie elu kvaliteet sõltub meie 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suhete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 kvaliteedist.</a:t>
            </a:r>
          </a:p>
          <a:p>
            <a:pPr marL="533400" indent="-533400">
              <a:buNone/>
            </a:pP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	Meie suhete kvaliteet sõltub meie suhtumisest</a:t>
            </a:r>
            <a:b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iseendasse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, teistesse, töösse ja ellu tervikuna.</a:t>
            </a:r>
            <a:r>
              <a:rPr lang="en-GB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t-EE" altLang="et-E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33400">
              <a:buNone/>
            </a:pP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	Mitte miski muu peale 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suhe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te ei too minu ellu rohkem 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rõõm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u ja 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rahulolu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 või siis vastupidist - 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probleem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e ja 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kannatus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i.</a:t>
            </a:r>
          </a:p>
          <a:p>
            <a:pPr marL="533400" indent="-533400">
              <a:buNone/>
            </a:pPr>
            <a:endParaRPr lang="en-GB" altLang="et-EE" dirty="0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E394D27-4719-4EB7-89E4-14F5E3562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091" y="332656"/>
            <a:ext cx="1008452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SUHTED ja ELUKVALITEET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C9DF1-CECE-4B98-B728-B6311660A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921" y="2265528"/>
            <a:ext cx="10604311" cy="3749511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t-EE" altLang="et-EE" dirty="0"/>
              <a:t>	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Sisulise isikliku suhte ja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suhtlemise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suur vajakajäämine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ning sellest tulenevalt 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teiste inimeste tegelike soovide, eesmärkide  ja väärtushinnangute mittetundmine 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on ühtseks perekonnaks või kogukonnaks kujunemise vaenlane nr 1.</a:t>
            </a:r>
          </a:p>
          <a:p>
            <a:pPr>
              <a:buNone/>
            </a:pP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	Probleemi peamiseks põhjuseks on ilmselt</a:t>
            </a:r>
            <a:r>
              <a:rPr lang="et-EE" altLang="et-E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suhtlemise, süsteemsuse ja koostöö sisulise käsitluse puudumine haridussüsteemis ja konkurentsi ületähtsustamine</a:t>
            </a:r>
            <a:r>
              <a:rPr lang="et-EE" alt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t-E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13E2EF-6AFA-4DA1-9D7B-39CBAC8BE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921" y="271461"/>
            <a:ext cx="1008452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HEA ISIKLIKU SUHTE TÄHTSUS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DDEADC-4597-4B40-83AD-B05E7BDC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833" y="33402"/>
            <a:ext cx="1038378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ÜHINE ARENG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B54476-344C-45EB-9F42-A5653F6A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33" y="1396538"/>
            <a:ext cx="11360501" cy="4834247"/>
          </a:xfrm>
        </p:spPr>
        <p:txBody>
          <a:bodyPr>
            <a:noAutofit/>
          </a:bodyPr>
          <a:lstStyle/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Kui senisest üksteisega koos olemisest saab üksteise vastu </a:t>
            </a:r>
            <a:b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olemine ja pinged eskaleeruvad, tulevad konfliktides alati nähtavale meie </a:t>
            </a: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suurimad väljakutsed arenguks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Peaksime endalt küsima: kus ma olen jõudnud oma või teiste piirideni? </a:t>
            </a:r>
          </a:p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Milliseid võimeid 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see konfliktiolukord minult nõuab? </a:t>
            </a:r>
            <a:b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Mida saan selle konflikti abil </a:t>
            </a: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endas arendada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  <a:b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Mida saame </a:t>
            </a: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ainult üheskoos õppida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kui võtame konflikti esitatava väljakutse vastu? </a:t>
            </a:r>
          </a:p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Kogukond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t-EE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läbib koostöös alati ühise arengutee</a:t>
            </a:r>
            <a:r>
              <a:rPr lang="et-EE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ka siis, kui ta pole sellest teadlik.</a:t>
            </a:r>
          </a:p>
        </p:txBody>
      </p:sp>
    </p:spTree>
    <p:extLst>
      <p:ext uri="{BB962C8B-B14F-4D97-AF65-F5344CB8AC3E}">
        <p14:creationId xmlns:p14="http://schemas.microsoft.com/office/powerpoint/2010/main" val="481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C9400494-FAA6-454D-BC1B-6958A0CAF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9091" y="1760561"/>
            <a:ext cx="9303472" cy="4260827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Autoriteet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vaimne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mõjuvõim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mis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võrsub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armastusest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Kasvab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eeskuju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tähenduste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loomise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toel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Väetiseks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väärikus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usaldus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austus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t-EE" altLang="et-EE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33400">
              <a:buNone/>
            </a:pPr>
            <a:r>
              <a:rPr lang="et-EE" altLang="et-EE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Kogukond</a:t>
            </a:r>
            <a:r>
              <a:rPr lang="et-EE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ühendab sarnaselt mõtlevaid ja sarnaseid väärtusi evivaid inimesi, kes suudavad leppida sellega, mis eristab, sest see, mis seob on tähtsam.</a:t>
            </a:r>
          </a:p>
          <a:p>
            <a:pPr marL="533400" indent="-533400">
              <a:buNone/>
            </a:pPr>
            <a:r>
              <a:rPr lang="et-EE" altLang="et-EE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Areng</a:t>
            </a:r>
            <a:r>
              <a:rPr lang="et-EE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uue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kvaliteediga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suhte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kujunemise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protsess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Toimub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läbi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muutuse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mis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kutsub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esile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kriisi. </a:t>
            </a:r>
            <a:endParaRPr lang="et-EE" altLang="et-EE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33400">
              <a:buNone/>
            </a:pPr>
            <a:endParaRPr lang="en-GB" altLang="et-EE" dirty="0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E394D27-4719-4EB7-89E4-14F5E3562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091" y="332656"/>
            <a:ext cx="1008452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MÕISTED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3690-1973-4157-8948-6590B2D2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462" y="1814944"/>
            <a:ext cx="10234152" cy="4535979"/>
          </a:xfrm>
        </p:spPr>
        <p:txBody>
          <a:bodyPr>
            <a:normAutofit/>
          </a:bodyPr>
          <a:lstStyle/>
          <a:p>
            <a:r>
              <a:rPr 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Autoriteedist, kogukonnast ja arengust</a:t>
            </a:r>
          </a:p>
          <a:p>
            <a:r>
              <a:rPr 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Newtoni III seadusest</a:t>
            </a:r>
          </a:p>
          <a:p>
            <a:r>
              <a:rPr 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Kriisist ja ühisest arengust</a:t>
            </a:r>
          </a:p>
          <a:p>
            <a:r>
              <a:rPr 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Vaatenurgast ja tajust</a:t>
            </a:r>
          </a:p>
          <a:p>
            <a:r>
              <a:rPr 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Reaalsuse ja muutuse loomisest</a:t>
            </a:r>
          </a:p>
          <a:p>
            <a:r>
              <a:rPr 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Mugavuse-, väljakutse- ja ülekoormuse tsoonidest</a:t>
            </a:r>
          </a:p>
          <a:p>
            <a:r>
              <a:rPr lang="et-EE" sz="2800" dirty="0">
                <a:latin typeface="Segoe UI" panose="020B0502040204020203" pitchFamily="34" charset="0"/>
                <a:cs typeface="Segoe UI" panose="020B0502040204020203" pitchFamily="34" charset="0"/>
              </a:rPr>
              <a:t>Suhetest, elukvaliteedist ja ühisest arengust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5DDEADC-4597-4B40-83AD-B05E7BDC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717" y="332656"/>
            <a:ext cx="1006789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MILLEST RÄÄKISIME?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7339" y="1145020"/>
            <a:ext cx="4370972" cy="3070544"/>
          </a:xfrm>
        </p:spPr>
        <p:txBody>
          <a:bodyPr rtlCol="0">
            <a:noAutofit/>
          </a:bodyPr>
          <a:lstStyle/>
          <a:p>
            <a:pPr rtl="0"/>
            <a:r>
              <a:rPr lang="fi-FI" sz="3600" dirty="0">
                <a:latin typeface="Segoe UI" panose="020B0502040204020203" pitchFamily="34" charset="0"/>
                <a:cs typeface="Segoe UI" panose="020B0502040204020203" pitchFamily="34" charset="0"/>
              </a:rPr>
              <a:t>SOOVIN </a:t>
            </a:r>
            <a:br>
              <a:rPr lang="et-EE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sz="3600" dirty="0">
                <a:latin typeface="Segoe UI" panose="020B0502040204020203" pitchFamily="34" charset="0"/>
                <a:cs typeface="Segoe UI" panose="020B0502040204020203" pitchFamily="34" charset="0"/>
              </a:rPr>
              <a:t>TANTSURAHVALE</a:t>
            </a:r>
            <a:br>
              <a:rPr lang="fi-FI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3600" dirty="0">
                <a:latin typeface="Segoe UI" panose="020B0502040204020203" pitchFamily="34" charset="0"/>
                <a:cs typeface="Segoe UI" panose="020B0502040204020203" pitchFamily="34" charset="0"/>
              </a:rPr>
              <a:t>SUURI UNISTUSI, ENESEUSKU</a:t>
            </a:r>
            <a:br>
              <a:rPr lang="fi-FI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3600" dirty="0">
                <a:latin typeface="Segoe UI" panose="020B0502040204020203" pitchFamily="34" charset="0"/>
                <a:cs typeface="Segoe UI" panose="020B0502040204020203" pitchFamily="34" charset="0"/>
              </a:rPr>
              <a:t>JA JULGET </a:t>
            </a:r>
            <a:r>
              <a:rPr lang="et-EE" sz="3600" dirty="0">
                <a:latin typeface="Segoe UI" panose="020B0502040204020203" pitchFamily="34" charset="0"/>
                <a:cs typeface="Segoe UI" panose="020B0502040204020203" pitchFamily="34" charset="0"/>
              </a:rPr>
              <a:t>TEGUTSEMIST</a:t>
            </a:r>
            <a:r>
              <a:rPr lang="fi-FI" sz="3600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t-E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4848" y="4849231"/>
            <a:ext cx="3276599" cy="1482296"/>
          </a:xfrm>
        </p:spPr>
        <p:txBody>
          <a:bodyPr rtlCol="0">
            <a:normAutofit/>
          </a:bodyPr>
          <a:lstStyle/>
          <a:p>
            <a:r>
              <a:rPr lang="et-EE" sz="2200" dirty="0">
                <a:latin typeface="Segoe UI" panose="020B0502040204020203" pitchFamily="34" charset="0"/>
                <a:cs typeface="Segoe UI" panose="020B0502040204020203" pitchFamily="34" charset="0"/>
              </a:rPr>
              <a:t>Aivar Haller</a:t>
            </a:r>
            <a:br>
              <a:rPr lang="et-EE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sz="2200" dirty="0">
                <a:latin typeface="Segoe UI" panose="020B0502040204020203" pitchFamily="34" charset="0"/>
                <a:cs typeface="Segoe UI" panose="020B0502040204020203" pitchFamily="34" charset="0"/>
              </a:rPr>
              <a:t>5162211</a:t>
            </a:r>
            <a:br>
              <a:rPr lang="et-EE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aivar@haller.ee</a:t>
            </a:r>
            <a:endParaRPr lang="et-EE" sz="2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t-EE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www.haller.ee</a:t>
            </a:r>
          </a:p>
          <a:p>
            <a:endParaRPr lang="et-EE" sz="2200" dirty="0"/>
          </a:p>
          <a:p>
            <a:endParaRPr lang="et-EE" sz="2200" dirty="0"/>
          </a:p>
          <a:p>
            <a:endParaRPr lang="et-EE" sz="2000" dirty="0"/>
          </a:p>
        </p:txBody>
      </p:sp>
      <p:pic>
        <p:nvPicPr>
          <p:cNvPr id="3" name="Picture 4" descr="C:\Minu dokumendid\Sportlase käsiraamat\Guidebook\Kujundus\Karikatuurid\Aivar Haller.bmp">
            <a:extLst>
              <a:ext uri="{FF2B5EF4-FFF2-40B4-BE49-F238E27FC236}">
                <a16:creationId xmlns:a16="http://schemas.microsoft.com/office/drawing/2014/main" id="{1D8496BD-FF10-80DC-8D15-6B20C83F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/>
          <a:stretch>
            <a:fillRect/>
          </a:stretch>
        </p:blipFill>
        <p:spPr bwMode="auto">
          <a:xfrm>
            <a:off x="7031182" y="1546802"/>
            <a:ext cx="2874818" cy="43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D27A938-863B-4BEE-AE62-536F5158D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127" y="332656"/>
            <a:ext cx="63592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INIMESE ARENG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FE238930-5E09-4591-A73C-9510208AF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1262" y="1989138"/>
            <a:ext cx="9819865" cy="396240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t-EE" altLang="en-US" i="1" dirty="0"/>
              <a:t>	</a:t>
            </a:r>
            <a:r>
              <a:rPr lang="et-EE" alt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Arengu tõukejõuks on vastupanu kohtamine ja sellega toimetulek</a:t>
            </a:r>
            <a:r>
              <a:rPr lang="et-EE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Seda nii kehalises arengus kui ka tulevikuväljavaadete puudumisel, rahulolematuses käesoleva olukorraga ja igasuguste teiste läbielamiste puhul. </a:t>
            </a:r>
            <a:r>
              <a:rPr lang="et-EE" alt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See vastupanu on arengu abistaja ning tuleneb heidutavatest sisemistest läbielamistest, mida pole veel mõistetud. </a:t>
            </a:r>
          </a:p>
          <a:p>
            <a:pPr marL="533400" indent="-533400" algn="r">
              <a:buNone/>
            </a:pPr>
            <a:r>
              <a:rPr lang="et-EE" alt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Bernard </a:t>
            </a:r>
            <a:r>
              <a:rPr lang="et-EE" altLang="en-US" sz="2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Lievegoed</a:t>
            </a:r>
            <a:r>
              <a:rPr lang="et-EE" alt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 "Inimene lävel"</a:t>
            </a:r>
            <a:endParaRPr lang="en-GB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DDEADC-4597-4B40-83AD-B05E7BDC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673" y="491173"/>
            <a:ext cx="915164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NEWTONI III SEADUS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B54476-344C-45EB-9F42-A5653F6A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3" y="2008909"/>
            <a:ext cx="11008630" cy="4221876"/>
          </a:xfrm>
        </p:spPr>
        <p:txBody>
          <a:bodyPr>
            <a:normAutofit/>
          </a:bodyPr>
          <a:lstStyle/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Kaks keha mõjutavad teineteist jõududega, mis on </a:t>
            </a:r>
            <a:b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absoluutväärtuselt võrdsed ja vastassuunalised.</a:t>
            </a:r>
          </a:p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799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Igale jõule on vastujõud, sama suur ja vastasmärgiline!</a:t>
            </a:r>
          </a:p>
        </p:txBody>
      </p:sp>
    </p:spTree>
    <p:extLst>
      <p:ext uri="{BB962C8B-B14F-4D97-AF65-F5344CB8AC3E}">
        <p14:creationId xmlns:p14="http://schemas.microsoft.com/office/powerpoint/2010/main" val="17190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DDEADC-4597-4B40-83AD-B05E7BDC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273" y="63882"/>
            <a:ext cx="1029234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KRIIS LÄÄNE KULTUURIS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B54476-344C-45EB-9F42-A5653F6A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2103120"/>
            <a:ext cx="10629207" cy="4127665"/>
          </a:xfrm>
        </p:spPr>
        <p:txBody>
          <a:bodyPr>
            <a:normAutofit/>
          </a:bodyPr>
          <a:lstStyle/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Mõiste kriis tuleneb etümoloogiliselt kreeka sõnast </a:t>
            </a:r>
            <a:b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l-GR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κρίσις </a:t>
            </a: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t-EE" sz="27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krisis</a:t>
            </a: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ja tähendab:</a:t>
            </a:r>
          </a:p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799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Eraldatus, otsus, pöördepunkt</a:t>
            </a:r>
          </a:p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Tegusõnana </a:t>
            </a:r>
            <a:r>
              <a:rPr lang="el-GR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κρίνω </a:t>
            </a: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t-EE" sz="27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krinō</a:t>
            </a:r>
            <a:r>
              <a:rPr lang="et-EE" sz="2799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tähendab:</a:t>
            </a:r>
          </a:p>
          <a:p>
            <a:pPr marL="0" indent="0" defTabSz="914126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t-EE" sz="2799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Eristama, valima, otsustama </a:t>
            </a:r>
          </a:p>
        </p:txBody>
      </p:sp>
    </p:spTree>
    <p:extLst>
      <p:ext uri="{BB962C8B-B14F-4D97-AF65-F5344CB8AC3E}">
        <p14:creationId xmlns:p14="http://schemas.microsoft.com/office/powerpoint/2010/main" val="7571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>
            <a:extLst>
              <a:ext uri="{FF2B5EF4-FFF2-40B4-BE49-F238E27FC236}">
                <a16:creationId xmlns:a16="http://schemas.microsoft.com/office/drawing/2014/main" id="{68F84441-C412-4867-89AC-424C8AACE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2122100"/>
            <a:ext cx="6731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40324CE-54B5-4A9C-93A1-53200986D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5039" y="332656"/>
            <a:ext cx="96985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KRIIS IDA KULTUURIS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C9400494-FAA6-454D-BC1B-6958A0CAF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9091" y="2279176"/>
            <a:ext cx="9303472" cy="3742212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Kui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senine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suhtumine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suhe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enam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ei toimi,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annab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kriis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võimaluse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kvalitatiivselt</a:t>
            </a:r>
            <a:r>
              <a:rPr lang="fi-FI" altLang="et-EE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uuele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, toimivale </a:t>
            </a: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tasemele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tõsta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t-EE" altLang="et-EE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33400">
              <a:buNone/>
            </a:pPr>
            <a:r>
              <a:rPr lang="et-EE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Selle a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rengu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eeldusteks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tähelepanuvõime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avardumine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loominguvabadus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ehk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eksimishirmu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ületamine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julgus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ning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oskus</a:t>
            </a:r>
            <a:r>
              <a:rPr lang="fi-FI" altLang="et-EE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lahti lasta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sellest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mis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altLang="et-EE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enam</a:t>
            </a:r>
            <a:r>
              <a:rPr lang="fi-FI" altLang="et-EE" sz="3000" dirty="0">
                <a:latin typeface="Segoe UI" panose="020B0502040204020203" pitchFamily="34" charset="0"/>
                <a:cs typeface="Segoe UI" panose="020B0502040204020203" pitchFamily="34" charset="0"/>
              </a:rPr>
              <a:t> ei toimi.</a:t>
            </a:r>
            <a:endParaRPr lang="et-EE" altLang="et-EE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33400">
              <a:buNone/>
            </a:pPr>
            <a:endParaRPr lang="en-GB" altLang="et-EE" dirty="0"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E394D27-4719-4EB7-89E4-14F5E3562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091" y="332656"/>
            <a:ext cx="1008452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KRIISI ja ARENGU SEOSED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AA05DC6-DB0D-4A06-B810-30AB59F28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856" y="373600"/>
            <a:ext cx="9601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KRIISI HEA KÜLG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F9159911-F8B4-40C1-84C0-597AB1462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405" y="2130896"/>
            <a:ext cx="9352494" cy="3962400"/>
          </a:xfrm>
        </p:spPr>
        <p:txBody>
          <a:bodyPr/>
          <a:lstStyle/>
          <a:p>
            <a:pPr marL="533400" indent="-533400">
              <a:buNone/>
            </a:pPr>
            <a:r>
              <a:rPr lang="et-EE" altLang="en-US" i="1" dirty="0"/>
              <a:t>	</a:t>
            </a:r>
            <a:r>
              <a:rPr lang="et-EE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Igas kriisis nõutakse meilt parimat, mis eeldab julget otsustamist ja tegutsemist. Kriisid toovad esile ka nõrkused ja ahvatlused ning korrumpeerumise. </a:t>
            </a:r>
            <a:r>
              <a:rPr lang="et-EE" alt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Me seisame alati valguse ja varju pingeväljas.</a:t>
            </a:r>
            <a:r>
              <a:rPr lang="et-EE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Meie oleme need, kes oma mõtlemise ja tegevuse kaudu üht või teist loovad.</a:t>
            </a:r>
          </a:p>
          <a:p>
            <a:pPr marL="533400" indent="-533400" algn="r">
              <a:buNone/>
            </a:pPr>
            <a:r>
              <a:rPr lang="et-EE" altLang="en-US" sz="2400" i="1" dirty="0">
                <a:latin typeface="Seaford" panose="00000500000000000000" pitchFamily="2" charset="0"/>
              </a:rPr>
              <a:t>Friedrich </a:t>
            </a:r>
            <a:r>
              <a:rPr lang="et-EE" altLang="en-US" sz="2400" i="1" dirty="0" err="1">
                <a:latin typeface="Seaford" panose="00000500000000000000" pitchFamily="2" charset="0"/>
              </a:rPr>
              <a:t>Glasl</a:t>
            </a:r>
            <a:endParaRPr lang="en-GB" altLang="en-US" sz="2400" i="1" dirty="0">
              <a:latin typeface="Seafor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DDEADC-4597-4B40-83AD-B05E7BDC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833" y="63882"/>
            <a:ext cx="1038378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4400" dirty="0">
                <a:solidFill>
                  <a:schemeClr val="accent1"/>
                </a:solidFill>
              </a:rPr>
              <a:t>MIS ON PILDIL?</a:t>
            </a:r>
            <a:endParaRPr lang="en-GB" altLang="en-US" sz="4400" dirty="0">
              <a:solidFill>
                <a:schemeClr val="accent1"/>
              </a:solidFill>
            </a:endParaRPr>
          </a:p>
        </p:txBody>
      </p:sp>
      <p:pic>
        <p:nvPicPr>
          <p:cNvPr id="7" name="Picture 4" descr="005701ca9e93$6410bc80$8400a8c0@VHkdr1">
            <a:extLst>
              <a:ext uri="{FF2B5EF4-FFF2-40B4-BE49-F238E27FC236}">
                <a16:creationId xmlns:a16="http://schemas.microsoft.com/office/drawing/2014/main" id="{023F1A8E-D2BC-42AA-92BB-6FB72241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60465"/>
            <a:ext cx="6444732" cy="481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varellid 16 x 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5_TF02886637_TF02886637" id="{5AF2D2F6-00FE-45BC-8678-4A697974E3AD}" vid="{8939ADD1-C6A8-49CA-B222-7BF4C80CBA91}"/>
    </a:ext>
  </a:extLst>
</a:theme>
</file>

<file path=ppt/theme/theme2.xml><?xml version="1.0" encoding="utf-8"?>
<a:theme xmlns:a="http://schemas.openxmlformats.org/drawingml/2006/main" name="Office’i kujundus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’i kujundus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Akvarelliteemaline esitlus (laiekraan)</Template>
  <TotalTime>65398</TotalTime>
  <Words>982</Words>
  <Application>Microsoft Office PowerPoint</Application>
  <PresentationFormat>Kohandatud</PresentationFormat>
  <Paragraphs>196</Paragraphs>
  <Slides>21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7" baseType="lpstr">
      <vt:lpstr>Arial</vt:lpstr>
      <vt:lpstr>Palatino Linotype</vt:lpstr>
      <vt:lpstr>Seaford</vt:lpstr>
      <vt:lpstr>Segoe UI</vt:lpstr>
      <vt:lpstr>Times New Roman</vt:lpstr>
      <vt:lpstr>Akvarellid 16 x 9</vt:lpstr>
      <vt:lpstr>MÕJUVÕIMSAKS KOGUKONNAKS KUJUNEMINE</vt:lpstr>
      <vt:lpstr>MÕISTED</vt:lpstr>
      <vt:lpstr>INIMESE ARENG</vt:lpstr>
      <vt:lpstr>NEWTONI III SEADUS</vt:lpstr>
      <vt:lpstr>KRIIS LÄÄNE KULTUURIS</vt:lpstr>
      <vt:lpstr>KRIIS IDA KULTUURIS</vt:lpstr>
      <vt:lpstr>KRIISI ja ARENGU SEOSED</vt:lpstr>
      <vt:lpstr>KRIISI HEA KÜLG</vt:lpstr>
      <vt:lpstr>MIS ON PILDIL?</vt:lpstr>
      <vt:lpstr>PowerPointi esitlus</vt:lpstr>
      <vt:lpstr>REAALSUSE LOOMINE</vt:lpstr>
      <vt:lpstr>PowerPointi esitlus</vt:lpstr>
      <vt:lpstr>PowerPointi esitlus</vt:lpstr>
      <vt:lpstr>PowerPointi esitlus</vt:lpstr>
      <vt:lpstr>Situatsioon ja inimkäitumine</vt:lpstr>
      <vt:lpstr>ENESEHINNANG</vt:lpstr>
      <vt:lpstr>SUHTED ja ELUKVALITEET</vt:lpstr>
      <vt:lpstr>HEA ISIKLIKU SUHTE TÄHTSUS</vt:lpstr>
      <vt:lpstr>ÜHINE ARENG</vt:lpstr>
      <vt:lpstr>MILLEST RÄÄKISIME?</vt:lpstr>
      <vt:lpstr>SOOVIN  TANTSURAHVALE SUURI UNISTUSI, ENESEUSKU JA JULGET TEGUTSEMIST!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ETTEVÕTTE LOOMULIK  ARENG</dc:title>
  <dc:creator>Aivar Haller</dc:creator>
  <cp:lastModifiedBy>Aivar Haller</cp:lastModifiedBy>
  <cp:revision>97</cp:revision>
  <cp:lastPrinted>2021-12-03T15:11:56Z</cp:lastPrinted>
  <dcterms:created xsi:type="dcterms:W3CDTF">2019-01-29T20:38:55Z</dcterms:created>
  <dcterms:modified xsi:type="dcterms:W3CDTF">2022-11-18T20:16:18Z</dcterms:modified>
</cp:coreProperties>
</file>